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8" r:id="rId5"/>
    <p:sldId id="264" r:id="rId6"/>
    <p:sldId id="265" r:id="rId7"/>
    <p:sldId id="259" r:id="rId8"/>
    <p:sldId id="261" r:id="rId9"/>
    <p:sldId id="269" r:id="rId10"/>
    <p:sldId id="266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 varScale="1">
        <p:scale>
          <a:sx n="127" d="100"/>
          <a:sy n="127" d="100"/>
        </p:scale>
        <p:origin x="3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FD62EDC-B4D5-4BD1-8930-F193EC5FCD42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DF11335-E09D-44BE-960C-73CDF0E511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7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r">
              <a:defRPr sz="1300"/>
            </a:lvl1pPr>
          </a:lstStyle>
          <a:p>
            <a:fld id="{E678D4C7-3E6F-4648-8FA0-B31FF6CC2FDC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514" tIns="51257" rIns="102514" bIns="51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60" y="4560221"/>
            <a:ext cx="5852885" cy="4321592"/>
          </a:xfrm>
          <a:prstGeom prst="rect">
            <a:avLst/>
          </a:prstGeom>
        </p:spPr>
        <p:txBody>
          <a:bodyPr vert="horz" lIns="102514" tIns="51257" rIns="102514" bIns="512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r">
              <a:defRPr sz="1300"/>
            </a:lvl1pPr>
          </a:lstStyle>
          <a:p>
            <a:fld id="{21B46D98-BDA4-43FB-886D-A17607B35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1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D0280201-IMG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6719" r="12833" b="1535"/>
          <a:stretch/>
        </p:blipFill>
        <p:spPr bwMode="auto">
          <a:xfrm>
            <a:off x="0" y="0"/>
            <a:ext cx="9294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029200" y="2440253"/>
            <a:ext cx="389126" cy="37914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8595477" y="3688745"/>
            <a:ext cx="700925" cy="7308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8170185" y="3482958"/>
            <a:ext cx="523822" cy="49388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33400" y="2133600"/>
            <a:ext cx="4267200" cy="1622785"/>
          </a:xfrm>
          <a:noFill/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33400" y="3962400"/>
            <a:ext cx="4267200" cy="4572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pic>
        <p:nvPicPr>
          <p:cNvPr id="25" name="Picture 24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22" y="5257800"/>
            <a:ext cx="1538653" cy="1066800"/>
          </a:xfrm>
          <a:prstGeom prst="rect">
            <a:avLst/>
          </a:prstGeom>
        </p:spPr>
      </p:pic>
      <p:sp>
        <p:nvSpPr>
          <p:cNvPr id="26" name="Rounded Rectangle 25"/>
          <p:cNvSpPr/>
          <p:nvPr userDrawn="1"/>
        </p:nvSpPr>
        <p:spPr>
          <a:xfrm>
            <a:off x="4953000" y="1981200"/>
            <a:ext cx="4038600" cy="2667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D0282301-IMG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4894" r="13201" b="126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399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006" y="2209800"/>
            <a:ext cx="3996193" cy="4278013"/>
          </a:xfrm>
          <a:prstGeom prst="roundRect">
            <a:avLst>
              <a:gd name="adj" fmla="val 11185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19800" y="2209800"/>
            <a:ext cx="2667000" cy="427801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399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pic>
        <p:nvPicPr>
          <p:cNvPr id="41" name="Picture 40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07" y="2209800"/>
            <a:ext cx="6891793" cy="4267200"/>
          </a:xfrm>
          <a:prstGeom prst="roundRect">
            <a:avLst>
              <a:gd name="adj" fmla="val 10531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400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pic>
        <p:nvPicPr>
          <p:cNvPr id="23" name="Picture 22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762000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006" y="1981200"/>
            <a:ext cx="6891793" cy="4495800"/>
          </a:xfrm>
          <a:prstGeom prst="roundRect">
            <a:avLst>
              <a:gd name="adj" fmla="val 9222"/>
            </a:avLst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" name="Picture 39" descr="logo for powerpointus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4800" y="5867400"/>
            <a:ext cx="99122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training.weebly.com/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dgurley@ashra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ashra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4572000" cy="1622785"/>
          </a:xfrm>
        </p:spPr>
        <p:txBody>
          <a:bodyPr/>
          <a:lstStyle/>
          <a:p>
            <a:r>
              <a:rPr lang="en-US" sz="4600" dirty="0" smtClean="0"/>
              <a:t>Membership Promotion (MP)</a:t>
            </a:r>
            <a:endParaRPr lang="en-US" sz="4600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4570708" cy="457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REPORTS II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42683" y="502920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91400" y="2209800"/>
            <a:ext cx="1447800" cy="121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828800" y="2286000"/>
            <a:ext cx="4114800" cy="42672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600" b="1" dirty="0" smtClean="0">
                <a:solidFill>
                  <a:schemeClr val="accent4"/>
                </a:solidFill>
              </a:rPr>
              <a:t>Membership Reports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spcBef>
                <a:spcPts val="400"/>
              </a:spcBef>
              <a:defRPr/>
            </a:pPr>
            <a:r>
              <a:rPr lang="en-US" sz="1300" dirty="0" smtClean="0"/>
              <a:t>All of the MP training materials can be found at: </a:t>
            </a:r>
            <a:r>
              <a:rPr lang="en-US" sz="1300" dirty="0" smtClean="0">
                <a:hlinkClick r:id="rId3"/>
              </a:rPr>
              <a:t>www.mptraining.weebly.com</a:t>
            </a:r>
            <a:r>
              <a:rPr lang="en-US" sz="1300" dirty="0" smtClean="0"/>
              <a:t> </a:t>
            </a:r>
            <a:endParaRPr lang="en-US" sz="1300" dirty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accent4"/>
                </a:solidFill>
              </a:rPr>
              <a:t>Staff Support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>
                <a:solidFill>
                  <a:schemeClr val="tx2"/>
                </a:solidFill>
              </a:rPr>
              <a:t>You have two staff contacts at ASHRAE Headquarters in Atlanta, GA, USA. They are: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 smtClean="0"/>
              <a:t>Daniel Gurley</a:t>
            </a:r>
            <a:r>
              <a:rPr lang="en-US" sz="1300" dirty="0" smtClean="0"/>
              <a:t>, 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/>
              <a:t>Email address: </a:t>
            </a:r>
            <a:r>
              <a:rPr lang="en-US" sz="1300" dirty="0" smtClean="0">
                <a:hlinkClick r:id="rId4"/>
              </a:rPr>
              <a:t>dgurley@ashrae.org</a:t>
            </a:r>
            <a:endParaRPr lang="en-US" sz="1300" dirty="0" smtClean="0"/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/>
              <a:t>Phone: (678) 539-1127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 smtClean="0">
                <a:solidFill>
                  <a:schemeClr val="tx2"/>
                </a:solidFill>
              </a:rPr>
              <a:t>Rhiannon </a:t>
            </a:r>
            <a:r>
              <a:rPr lang="en-US" sz="1300" b="1" dirty="0" smtClean="0"/>
              <a:t>Masterson</a:t>
            </a:r>
            <a:r>
              <a:rPr lang="en-US" sz="1300" dirty="0" smtClean="0">
                <a:solidFill>
                  <a:schemeClr val="tx2"/>
                </a:solidFill>
              </a:rPr>
              <a:t>, </a:t>
            </a:r>
            <a:r>
              <a:rPr lang="en-US" sz="1300" dirty="0" smtClean="0">
                <a:solidFill>
                  <a:schemeClr val="tx2"/>
                </a:solidFill>
              </a:rPr>
              <a:t>Asst 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/>
              <a:t>Email address</a:t>
            </a:r>
            <a:r>
              <a:rPr lang="en-US" sz="1300" smtClean="0"/>
              <a:t>: </a:t>
            </a:r>
            <a:r>
              <a:rPr lang="en-US" sz="1300" smtClean="0">
                <a:hlinkClick r:id="rId5"/>
              </a:rPr>
              <a:t>rmasterson@ashrae.org</a:t>
            </a:r>
            <a:endParaRPr lang="en-US" sz="1300" dirty="0" smtClean="0"/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>
                <a:solidFill>
                  <a:schemeClr val="tx2"/>
                </a:solidFill>
              </a:rPr>
              <a:t>Phone: (678) 539-1178</a:t>
            </a:r>
            <a:endParaRPr lang="en-US" sz="1300" dirty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questions do you have?</a:t>
            </a:r>
            <a:endParaRPr lang="en-US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7181056" y="2428875"/>
            <a:ext cx="300038" cy="2857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24600" y="3581400"/>
            <a:ext cx="2438400" cy="17526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6453188" y="51054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accent2">
              <a:lumMod val="9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91400" y="5486400"/>
            <a:ext cx="1600200" cy="1143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8811393" y="5323990"/>
            <a:ext cx="332607" cy="3248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47801" y="2209800"/>
            <a:ext cx="7239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PAOE – how to get the points for each line</a:t>
            </a:r>
          </a:p>
          <a:p>
            <a:r>
              <a:rPr lang="en-US" dirty="0" smtClean="0"/>
              <a:t>Mail merging</a:t>
            </a:r>
          </a:p>
          <a:p>
            <a:r>
              <a:rPr lang="en-US" dirty="0" smtClean="0"/>
              <a:t>Weekly/monthly reports</a:t>
            </a:r>
          </a:p>
          <a:p>
            <a:r>
              <a:rPr lang="en-US" dirty="0" smtClean="0"/>
              <a:t>Cater chapter programs to member needs</a:t>
            </a:r>
          </a:p>
          <a:p>
            <a:r>
              <a:rPr lang="en-US" dirty="0" smtClean="0"/>
              <a:t>Record meeting attendance</a:t>
            </a:r>
          </a:p>
          <a:p>
            <a:r>
              <a:rPr lang="en-US" dirty="0" smtClean="0"/>
              <a:t>Manage local dues collection</a:t>
            </a:r>
          </a:p>
          <a:p>
            <a:r>
              <a:rPr lang="en-US" dirty="0" smtClean="0"/>
              <a:t>Determined Area Assigned Members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Beyond running reports, what else can we do with member data?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Chapter master membership list report</a:t>
            </a:r>
          </a:p>
          <a:p>
            <a:pPr lvl="1"/>
            <a:r>
              <a:rPr lang="en-US" dirty="0" smtClean="0"/>
              <a:t>Tells you area assigned members!</a:t>
            </a:r>
          </a:p>
          <a:p>
            <a:r>
              <a:rPr lang="en-US" dirty="0" smtClean="0"/>
              <a:t>Chapter change detail report by date </a:t>
            </a:r>
          </a:p>
          <a:p>
            <a:r>
              <a:rPr lang="en-US" dirty="0" smtClean="0"/>
              <a:t>Chapter change summary report by date</a:t>
            </a:r>
          </a:p>
          <a:p>
            <a:r>
              <a:rPr lang="en-US" dirty="0" smtClean="0"/>
              <a:t>Chapter dues paid to society report by date </a:t>
            </a:r>
          </a:p>
          <a:p>
            <a:r>
              <a:rPr lang="en-US" dirty="0" smtClean="0"/>
              <a:t>New member report by date</a:t>
            </a:r>
          </a:p>
          <a:p>
            <a:r>
              <a:rPr lang="en-US" dirty="0" smtClean="0"/>
              <a:t>Chapter delinquency report by date</a:t>
            </a:r>
          </a:p>
          <a:p>
            <a:r>
              <a:rPr lang="en-US" dirty="0" smtClean="0"/>
              <a:t>Chapter cancellation (last 36 months) list </a:t>
            </a:r>
          </a:p>
          <a:p>
            <a:r>
              <a:rPr lang="en-US" dirty="0" smtClean="0"/>
              <a:t>Chapter sign in sheet </a:t>
            </a:r>
          </a:p>
          <a:p>
            <a:r>
              <a:rPr lang="en-US" dirty="0" smtClean="0"/>
              <a:t>YEA Connection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Available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reports do we offer?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During the year: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10 points for each upgrade from associate to member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Chapter Change Report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25 points for each new member in Young Engineers in ASHRAE (YEA) category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(300 points max)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Run ASHRAE Yea Connection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Filter for original election date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PAOE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I use reports to obtain my PAOE points?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Year end: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300 points if annual chapter goal is met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50 additional points for each percent increase in area assigned member growth beyond annual goal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200 points if Society membership delinquencies in chapter are 3% or less of total Chapter AAM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25 points for retention of each new member (dues paid second and third year) 300 points max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PAOE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I use reports to obtain my PAOE points?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You can send one email with variable data to several recipients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Welcome new members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Contact Delinquent members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Enlist members for help on something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Invite YEA members to YEA night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Invite certain people to MP night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GoTo</a:t>
            </a:r>
            <a:r>
              <a:rPr lang="en-US" dirty="0" smtClean="0">
                <a:solidFill>
                  <a:schemeClr val="tx1"/>
                </a:solidFill>
              </a:rPr>
              <a:t> “Instructions” Folder in MP Memory Stick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Mail Merging</a:t>
            </a:r>
            <a:endParaRPr lang="en-US" sz="3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I communicate to several members in one step?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get an email for each new member</a:t>
            </a:r>
          </a:p>
          <a:p>
            <a:r>
              <a:rPr lang="en-US" dirty="0" smtClean="0"/>
              <a:t>You get an email on the 1</a:t>
            </a:r>
            <a:r>
              <a:rPr lang="en-US" baseline="30000" dirty="0" smtClean="0"/>
              <a:t>st</a:t>
            </a:r>
            <a:r>
              <a:rPr lang="en-US" dirty="0" smtClean="0"/>
              <a:t> for each past due members</a:t>
            </a:r>
          </a:p>
          <a:p>
            <a:r>
              <a:rPr lang="en-US" dirty="0" smtClean="0"/>
              <a:t>Run new members and email them</a:t>
            </a:r>
          </a:p>
          <a:p>
            <a:r>
              <a:rPr lang="en-US" dirty="0" smtClean="0"/>
              <a:t>Members only go past due on the 1</a:t>
            </a:r>
            <a:r>
              <a:rPr lang="en-US" baseline="30000" dirty="0" smtClean="0"/>
              <a:t>st</a:t>
            </a:r>
          </a:p>
          <a:p>
            <a:pPr lvl="1"/>
            <a:r>
              <a:rPr lang="en-US" dirty="0" smtClean="0"/>
              <a:t>Run lapsed members on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Staying on Top of New/Lapsed  Members</a:t>
            </a:r>
            <a:endParaRPr lang="en-US" sz="32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best way to do this?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6075" indent="-346075"/>
            <a:r>
              <a:rPr lang="en-US" dirty="0" smtClean="0"/>
              <a:t>MP has the data – help your CTTC</a:t>
            </a:r>
          </a:p>
          <a:p>
            <a:pPr marL="346075" indent="-346075"/>
            <a:r>
              <a:rPr lang="en-US" dirty="0" smtClean="0"/>
              <a:t>Columns AP–BG in chapter member master</a:t>
            </a:r>
          </a:p>
          <a:p>
            <a:pPr marL="746125" lvl="1" indent="-346075"/>
            <a:r>
              <a:rPr lang="en-US" dirty="0" smtClean="0"/>
              <a:t>Information about their company type/function</a:t>
            </a:r>
          </a:p>
          <a:p>
            <a:pPr marL="746125" lvl="1" indent="-346075"/>
            <a:r>
              <a:rPr lang="en-US" dirty="0" smtClean="0"/>
              <a:t>Technical areas of interest</a:t>
            </a:r>
          </a:p>
          <a:p>
            <a:pPr marL="346075" indent="-346075"/>
            <a:r>
              <a:rPr lang="en-US" dirty="0" smtClean="0"/>
              <a:t>Age – younger members might be interested in fundamentals</a:t>
            </a:r>
          </a:p>
          <a:p>
            <a:pPr marL="346075" indent="-346075"/>
            <a:r>
              <a:rPr lang="en-US" dirty="0" smtClean="0"/>
              <a:t>Survey members – in April, survey all members on their interests – why guess?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Data &amp; Programs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Can I use member data to help CTTC effectively plan programs?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828800" y="2286000"/>
            <a:ext cx="6934200" cy="4267200"/>
          </a:xfrm>
        </p:spPr>
        <p:txBody>
          <a:bodyPr>
            <a:noAutofit/>
          </a:bodyPr>
          <a:lstStyle/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Instructions are available online and the blog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Learn how to run them early in the year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Get familiar with your data early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Contact staff at </a:t>
            </a:r>
            <a:r>
              <a:rPr lang="en-US" sz="2400" dirty="0" smtClean="0">
                <a:hlinkClick r:id="rId2"/>
              </a:rPr>
              <a:t>membership@ashrae.org</a:t>
            </a:r>
            <a:endParaRPr lang="en-US" sz="2400" dirty="0" smtClean="0"/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Use Internet Explorer when running reports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Clear your cache before running reports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Know your ASHRAE.org login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Create a folder to store your monthly reports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will help me with learning chapter reports?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Orthodontist MD028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86C9D7"/>
      </a:accent1>
      <a:accent2>
        <a:srgbClr val="B9DFF2"/>
      </a:accent2>
      <a:accent3>
        <a:srgbClr val="78BD8E"/>
      </a:accent3>
      <a:accent4>
        <a:srgbClr val="3F96A2"/>
      </a:accent4>
      <a:accent5>
        <a:srgbClr val="4BACC6"/>
      </a:accent5>
      <a:accent6>
        <a:srgbClr val="6BC1E5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562</Words>
  <Application>Microsoft Office PowerPoint</Application>
  <PresentationFormat>On-screen Show (4:3)</PresentationFormat>
  <Paragraphs>91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StockLayouts Orthodontist MD028</vt:lpstr>
      <vt:lpstr>Membership Promotion (MP)</vt:lpstr>
      <vt:lpstr>Purpose </vt:lpstr>
      <vt:lpstr>Reports Available</vt:lpstr>
      <vt:lpstr>PAOE</vt:lpstr>
      <vt:lpstr>PAOE</vt:lpstr>
      <vt:lpstr>Mail Merging</vt:lpstr>
      <vt:lpstr>Staying on Top of New/Lapsed  Members</vt:lpstr>
      <vt:lpstr>Member Data &amp; Programs</vt:lpstr>
      <vt:lpstr>Reports Tools</vt:lpstr>
      <vt:lpstr>Group Discussion</vt:lpstr>
    </vt:vector>
  </TitlesOfParts>
  <Company>StockLayouts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McCray, Jeanette</cp:lastModifiedBy>
  <cp:revision>219</cp:revision>
  <dcterms:created xsi:type="dcterms:W3CDTF">2010-07-09T22:21:36Z</dcterms:created>
  <dcterms:modified xsi:type="dcterms:W3CDTF">2017-03-29T12:50:30Z</dcterms:modified>
</cp:coreProperties>
</file>