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5" r:id="rId5"/>
    <p:sldId id="259" r:id="rId6"/>
    <p:sldId id="260" r:id="rId7"/>
    <p:sldId id="261" r:id="rId8"/>
    <p:sldId id="258" r:id="rId9"/>
    <p:sldId id="266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79" autoAdjust="0"/>
  </p:normalViewPr>
  <p:slideViewPr>
    <p:cSldViewPr>
      <p:cViewPr varScale="1">
        <p:scale>
          <a:sx n="127" d="100"/>
          <a:sy n="127" d="100"/>
        </p:scale>
        <p:origin x="3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8FD62EDC-B4D5-4BD1-8930-F193EC5FCD42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5DF11335-E09D-44BE-960C-73CDF0E511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49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558" cy="480762"/>
          </a:xfrm>
          <a:prstGeom prst="rect">
            <a:avLst/>
          </a:prstGeom>
        </p:spPr>
        <p:txBody>
          <a:bodyPr vert="horz" lIns="102514" tIns="51257" rIns="102514" bIns="512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830" y="0"/>
            <a:ext cx="3169558" cy="480762"/>
          </a:xfrm>
          <a:prstGeom prst="rect">
            <a:avLst/>
          </a:prstGeom>
        </p:spPr>
        <p:txBody>
          <a:bodyPr vert="horz" lIns="102514" tIns="51257" rIns="102514" bIns="51257" rtlCol="0"/>
          <a:lstStyle>
            <a:lvl1pPr algn="r">
              <a:defRPr sz="1300"/>
            </a:lvl1pPr>
          </a:lstStyle>
          <a:p>
            <a:fld id="{E678D4C7-3E6F-4648-8FA0-B31FF6CC2FDC}" type="datetimeFigureOut">
              <a:rPr lang="en-US" smtClean="0"/>
              <a:pPr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514" tIns="51257" rIns="102514" bIns="512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60" y="4560221"/>
            <a:ext cx="5852885" cy="4321592"/>
          </a:xfrm>
          <a:prstGeom prst="rect">
            <a:avLst/>
          </a:prstGeom>
        </p:spPr>
        <p:txBody>
          <a:bodyPr vert="horz" lIns="102514" tIns="51257" rIns="102514" bIns="512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84"/>
            <a:ext cx="3169558" cy="480762"/>
          </a:xfrm>
          <a:prstGeom prst="rect">
            <a:avLst/>
          </a:prstGeom>
        </p:spPr>
        <p:txBody>
          <a:bodyPr vert="horz" lIns="102514" tIns="51257" rIns="102514" bIns="512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830" y="9118684"/>
            <a:ext cx="3169558" cy="480762"/>
          </a:xfrm>
          <a:prstGeom prst="rect">
            <a:avLst/>
          </a:prstGeom>
        </p:spPr>
        <p:txBody>
          <a:bodyPr vert="horz" lIns="102514" tIns="51257" rIns="102514" bIns="51257" rtlCol="0" anchor="b"/>
          <a:lstStyle>
            <a:lvl1pPr algn="r">
              <a:defRPr sz="1300"/>
            </a:lvl1pPr>
          </a:lstStyle>
          <a:p>
            <a:fld id="{21B46D98-BDA4-43FB-886D-A17607B35A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2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8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17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4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38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46D98-BDA4-43FB-886D-A17607B35A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7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MD0280201-IMG0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t="16719" r="12833" b="1535"/>
          <a:stretch/>
        </p:blipFill>
        <p:spPr bwMode="auto">
          <a:xfrm>
            <a:off x="0" y="0"/>
            <a:ext cx="92941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5029200" y="2440253"/>
            <a:ext cx="389126" cy="37914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8595477" y="3688745"/>
            <a:ext cx="700925" cy="73085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8170185" y="3482958"/>
            <a:ext cx="523822" cy="49388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33400" y="2133600"/>
            <a:ext cx="4267200" cy="1622785"/>
          </a:xfrm>
          <a:noFill/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33400" y="3962400"/>
            <a:ext cx="4267200" cy="4572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  <p:pic>
        <p:nvPicPr>
          <p:cNvPr id="25" name="Picture 24" descr="logo for powerpointus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9370" y="5257800"/>
            <a:ext cx="1539558" cy="1066800"/>
          </a:xfrm>
          <a:prstGeom prst="rect">
            <a:avLst/>
          </a:prstGeom>
        </p:spPr>
      </p:pic>
      <p:sp>
        <p:nvSpPr>
          <p:cNvPr id="26" name="Rounded Rectangle 25"/>
          <p:cNvSpPr/>
          <p:nvPr userDrawn="1"/>
        </p:nvSpPr>
        <p:spPr>
          <a:xfrm>
            <a:off x="4953000" y="1981200"/>
            <a:ext cx="4038600" cy="2667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D0282301-IMG1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14894" r="13201" b="12649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399" cy="685800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38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Content 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006" y="2209800"/>
            <a:ext cx="3996193" cy="4278013"/>
          </a:xfrm>
          <a:prstGeom prst="roundRect">
            <a:avLst>
              <a:gd name="adj" fmla="val 11185"/>
            </a:avLst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6019800" y="2209800"/>
            <a:ext cx="2667000" cy="427801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914400" y="1676400"/>
            <a:ext cx="7772399" cy="457200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photo</a:t>
            </a:r>
            <a:endParaRPr lang="en-US" dirty="0"/>
          </a:p>
        </p:txBody>
      </p:sp>
      <p:pic>
        <p:nvPicPr>
          <p:cNvPr id="41" name="Picture 40" descr="logo for powerpointus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5552" y="5867400"/>
            <a:ext cx="989716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MD02804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9576" r="9707" b="37877"/>
          <a:stretch/>
        </p:blipFill>
        <p:spPr bwMode="auto">
          <a:xfrm flipH="1">
            <a:off x="-3" y="0"/>
            <a:ext cx="9144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007" y="2209800"/>
            <a:ext cx="6891793" cy="4267200"/>
          </a:xfrm>
          <a:prstGeom prst="roundRect">
            <a:avLst>
              <a:gd name="adj" fmla="val 10531"/>
            </a:avLst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685800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38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Content 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914400" y="1676400"/>
            <a:ext cx="7772400" cy="457200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table</a:t>
            </a:r>
            <a:endParaRPr lang="en-US" dirty="0"/>
          </a:p>
        </p:txBody>
      </p:sp>
      <p:pic>
        <p:nvPicPr>
          <p:cNvPr id="23" name="Picture 22" descr="logo for powerpointus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5552" y="5867400"/>
            <a:ext cx="989716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MD0280401-IMG0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9576" r="9707" b="37877"/>
          <a:stretch/>
        </p:blipFill>
        <p:spPr bwMode="auto">
          <a:xfrm flipH="1">
            <a:off x="-3" y="0"/>
            <a:ext cx="9144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772400" cy="762000"/>
          </a:xfrm>
          <a:prstGeom prst="round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Content Page with Text and Photo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006" y="1981200"/>
            <a:ext cx="6891793" cy="4495800"/>
          </a:xfrm>
          <a:prstGeom prst="roundRect">
            <a:avLst>
              <a:gd name="adj" fmla="val 9222"/>
            </a:avLst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0" name="Picture 39" descr="logo for powerpointuse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04800" y="5867400"/>
            <a:ext cx="991220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embership@ashrae.or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training.weebly.com/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mailto:rmasterson@ashrae.org" TargetMode="External"/><Relationship Id="rId4" Type="http://schemas.openxmlformats.org/officeDocument/2006/relationships/hyperlink" Target="mailto:dgurley@ashra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4572000" cy="1622785"/>
          </a:xfrm>
        </p:spPr>
        <p:txBody>
          <a:bodyPr/>
          <a:lstStyle/>
          <a:p>
            <a:r>
              <a:rPr lang="en-US" sz="4600" dirty="0" smtClean="0"/>
              <a:t>Membership Promotion (MP)</a:t>
            </a:r>
            <a:endParaRPr lang="en-US" sz="4600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4570708" cy="457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REPORTS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766483" y="4876800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members</a:t>
            </a:r>
          </a:p>
          <a:p>
            <a:r>
              <a:rPr lang="en-US" dirty="0" smtClean="0"/>
              <a:t>Lapsed members</a:t>
            </a:r>
          </a:p>
          <a:p>
            <a:r>
              <a:rPr lang="en-US" dirty="0" smtClean="0"/>
              <a:t>New members</a:t>
            </a:r>
          </a:p>
          <a:p>
            <a:r>
              <a:rPr lang="en-US" dirty="0" smtClean="0"/>
              <a:t>Chapter dues received by Society</a:t>
            </a:r>
          </a:p>
          <a:p>
            <a:r>
              <a:rPr lang="en-US" dirty="0" smtClean="0"/>
              <a:t>Cancelled members for prospect lists</a:t>
            </a:r>
          </a:p>
          <a:p>
            <a:r>
              <a:rPr lang="en-US" dirty="0" smtClean="0"/>
              <a:t>YEA and student members</a:t>
            </a:r>
          </a:p>
          <a:p>
            <a:r>
              <a:rPr lang="en-US" dirty="0" smtClean="0"/>
              <a:t>Changes in member data</a:t>
            </a:r>
          </a:p>
          <a:p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information can we obtain from chapter reports?</a:t>
            </a:r>
            <a:endParaRPr lang="en-US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Use Internet Explorer with pop-ups enabled</a:t>
            </a:r>
          </a:p>
          <a:p>
            <a:pPr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Login at ASHRAE.org</a:t>
            </a:r>
          </a:p>
          <a:p>
            <a:pPr lvl="1">
              <a:spcAft>
                <a:spcPts val="120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Email address and password</a:t>
            </a:r>
          </a:p>
          <a:p>
            <a:pPr marL="346075" indent="-346075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Under Society Groups tab, select ‘Chapters’ </a:t>
            </a:r>
          </a:p>
          <a:p>
            <a:pPr marL="346075" indent="-346075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Under Chapters, click ‘Run Reports’</a:t>
            </a:r>
          </a:p>
          <a:p>
            <a:pPr marL="346075" indent="-346075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Click on chapter name in center of screen </a:t>
            </a:r>
          </a:p>
          <a:p>
            <a:pPr marL="346075" indent="-346075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Click on ‘Run Chapter Reports’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Run Chapter Reports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do I run chapter reports online? (Steps 1-6)</a:t>
            </a:r>
            <a:endParaRPr lang="en-US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7"/>
              <a:defRPr/>
            </a:pPr>
            <a:r>
              <a:rPr lang="en-US" dirty="0" smtClean="0">
                <a:solidFill>
                  <a:schemeClr val="tx1"/>
                </a:solidFill>
              </a:rPr>
              <a:t>Select the report you wish to run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7"/>
              <a:defRPr/>
            </a:pPr>
            <a:r>
              <a:rPr lang="en-US" dirty="0" smtClean="0">
                <a:solidFill>
                  <a:schemeClr val="tx1"/>
                </a:solidFill>
              </a:rPr>
              <a:t>For reports with prompt dates:</a:t>
            </a:r>
          </a:p>
          <a:p>
            <a:pPr marL="857250" lvl="1" indent="-457200">
              <a:spcAft>
                <a:spcPts val="120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Enter info requested (e.g. 7/1/2012 and 6/30/2013 for begin and end dates) </a:t>
            </a:r>
          </a:p>
          <a:p>
            <a:pPr marL="857250" lvl="1" indent="-457200">
              <a:spcAft>
                <a:spcPts val="120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Click the ‘Go’ button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7"/>
              <a:defRPr/>
            </a:pPr>
            <a:r>
              <a:rPr lang="en-US" dirty="0" smtClean="0">
                <a:solidFill>
                  <a:schemeClr val="tx1"/>
                </a:solidFill>
              </a:rPr>
              <a:t>Your report will appear – open or save it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7"/>
              <a:defRPr/>
            </a:pPr>
            <a:r>
              <a:rPr lang="en-US" dirty="0" smtClean="0">
                <a:solidFill>
                  <a:schemeClr val="tx1"/>
                </a:solidFill>
              </a:rPr>
              <a:t>Questions? Email membership@ashrae.org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to Run Chapter Reports, Cont.</a:t>
            </a:r>
            <a:endParaRPr lang="en-US" sz="36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do I run chapter reports online? (Steps 7-10)</a:t>
            </a:r>
          </a:p>
          <a:p>
            <a:endParaRPr lang="en-US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master membership list report</a:t>
            </a:r>
          </a:p>
          <a:p>
            <a:r>
              <a:rPr lang="en-US" dirty="0" smtClean="0"/>
              <a:t>Chapter change detail report by date </a:t>
            </a:r>
          </a:p>
          <a:p>
            <a:r>
              <a:rPr lang="en-US" dirty="0" smtClean="0"/>
              <a:t>Chapter change summary report by date</a:t>
            </a:r>
          </a:p>
          <a:p>
            <a:r>
              <a:rPr lang="en-US" dirty="0" smtClean="0"/>
              <a:t>Chapter dues paid to society report by date </a:t>
            </a:r>
          </a:p>
          <a:p>
            <a:r>
              <a:rPr lang="en-US" dirty="0" smtClean="0"/>
              <a:t>New member report by date</a:t>
            </a:r>
          </a:p>
          <a:p>
            <a:r>
              <a:rPr lang="en-US" dirty="0" smtClean="0"/>
              <a:t>Chapter delinquency report by date</a:t>
            </a:r>
          </a:p>
          <a:p>
            <a:r>
              <a:rPr lang="en-US" dirty="0" smtClean="0"/>
              <a:t>Chapter cancellation (last 36 months) list </a:t>
            </a:r>
          </a:p>
          <a:p>
            <a:r>
              <a:rPr lang="en-US" dirty="0" smtClean="0"/>
              <a:t>Chapter sign in sheet </a:t>
            </a:r>
          </a:p>
          <a:p>
            <a:r>
              <a:rPr lang="en-US" dirty="0" smtClean="0"/>
              <a:t>YEA Connection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Available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reports do we offer?</a:t>
            </a:r>
            <a:endParaRPr lang="en-US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6075" indent="-346075">
              <a:buNone/>
            </a:pPr>
            <a:r>
              <a:rPr lang="en-US" dirty="0" smtClean="0"/>
              <a:t>Chapter master list highlights:</a:t>
            </a:r>
          </a:p>
          <a:p>
            <a:pPr marL="346075" indent="-346075"/>
            <a:r>
              <a:rPr lang="en-US" dirty="0" smtClean="0"/>
              <a:t>YEA members</a:t>
            </a:r>
          </a:p>
          <a:p>
            <a:pPr marL="746125" lvl="1" indent="-346075"/>
            <a:r>
              <a:rPr lang="en-US" dirty="0" smtClean="0"/>
              <a:t>Run ASHRAE YEA Connection </a:t>
            </a:r>
          </a:p>
          <a:p>
            <a:pPr marL="346075" indent="-346075"/>
            <a:r>
              <a:rPr lang="en-US" dirty="0" smtClean="0"/>
              <a:t>Retained members</a:t>
            </a:r>
          </a:p>
          <a:p>
            <a:pPr marL="746125" lvl="1" indent="-346075"/>
            <a:r>
              <a:rPr lang="en-US" dirty="0" smtClean="0"/>
              <a:t>Filter by election date (from previous two years)</a:t>
            </a:r>
          </a:p>
          <a:p>
            <a:pPr marL="346075" indent="-346075"/>
            <a:r>
              <a:rPr lang="en-US" dirty="0" smtClean="0"/>
              <a:t>Possible membership advancements</a:t>
            </a:r>
          </a:p>
          <a:p>
            <a:pPr marL="746125" lvl="1" indent="-346075"/>
            <a:r>
              <a:rPr lang="en-US" dirty="0" smtClean="0"/>
              <a:t>&gt;12 years of membership and Associate</a:t>
            </a:r>
          </a:p>
          <a:p>
            <a:pPr marL="746125" lvl="1" indent="-346075"/>
            <a:r>
              <a:rPr lang="en-US" dirty="0" smtClean="0"/>
              <a:t>PE license and Associate</a:t>
            </a:r>
          </a:p>
          <a:p>
            <a:pPr marL="746125" lvl="1" indent="-346075"/>
            <a:r>
              <a:rPr lang="en-US" dirty="0" smtClean="0"/>
              <a:t>Upcoming students to transfer (by grad date)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Membership Reports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I do nothing else, what reports MUST I run?</a:t>
            </a:r>
            <a:endParaRPr lang="en-US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6075" indent="-346075"/>
            <a:r>
              <a:rPr lang="en-US" dirty="0" smtClean="0"/>
              <a:t>Chapter delinquency report by date </a:t>
            </a:r>
          </a:p>
          <a:p>
            <a:pPr marL="746125" lvl="1" indent="-346075"/>
            <a:r>
              <a:rPr lang="en-US" dirty="0" smtClean="0"/>
              <a:t>Easy to print and share for a calling campaign </a:t>
            </a:r>
          </a:p>
          <a:p>
            <a:pPr marL="746125" lvl="1" indent="-346075"/>
            <a:r>
              <a:rPr lang="en-US" i="1" dirty="0" smtClean="0"/>
              <a:t>You will receive an email for every lapsed member</a:t>
            </a:r>
          </a:p>
          <a:p>
            <a:pPr marL="346075" indent="-346075"/>
            <a:r>
              <a:rPr lang="en-US" dirty="0" smtClean="0"/>
              <a:t>New member report by date </a:t>
            </a:r>
          </a:p>
          <a:p>
            <a:pPr marL="746125" lvl="1" indent="-346075"/>
            <a:r>
              <a:rPr lang="en-US" dirty="0" smtClean="0"/>
              <a:t>Easy to print and share for welcome calls</a:t>
            </a:r>
          </a:p>
          <a:p>
            <a:pPr marL="1146175" lvl="2" indent="-346075"/>
            <a:r>
              <a:rPr lang="en-US" dirty="0" smtClean="0"/>
              <a:t>Welcoming new members is key for retention </a:t>
            </a:r>
          </a:p>
          <a:p>
            <a:pPr marL="746125" lvl="1" indent="-346075"/>
            <a:r>
              <a:rPr lang="en-US" i="1" dirty="0" smtClean="0"/>
              <a:t>You will receive an email for every new member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Membership Reports, Cont.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I do nothing else, what reports MUST I run?</a:t>
            </a:r>
            <a:endParaRPr lang="en-US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04800" y="35814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304800" y="4648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81000" y="3657600"/>
            <a:ext cx="1295400" cy="838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81000" y="4724400"/>
            <a:ext cx="1295400" cy="8382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Tools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828800" y="2286000"/>
            <a:ext cx="6934200" cy="4267200"/>
          </a:xfrm>
        </p:spPr>
        <p:txBody>
          <a:bodyPr>
            <a:noAutofit/>
          </a:bodyPr>
          <a:lstStyle/>
          <a:p>
            <a:pPr marL="347472" indent="-347472">
              <a:lnSpc>
                <a:spcPct val="100000"/>
              </a:lnSpc>
              <a:spcBef>
                <a:spcPts val="576"/>
              </a:spcBef>
              <a:buFont typeface="Arial" pitchFamily="34" charset="0"/>
              <a:buChar char="•"/>
            </a:pPr>
            <a:r>
              <a:rPr lang="en-US" sz="2400" dirty="0" smtClean="0"/>
              <a:t>Instructions are available online and the blog</a:t>
            </a:r>
          </a:p>
          <a:p>
            <a:pPr marL="347472" indent="-347472">
              <a:lnSpc>
                <a:spcPct val="100000"/>
              </a:lnSpc>
              <a:spcBef>
                <a:spcPts val="576"/>
              </a:spcBef>
              <a:buFont typeface="Arial" pitchFamily="34" charset="0"/>
              <a:buChar char="•"/>
            </a:pPr>
            <a:r>
              <a:rPr lang="en-US" sz="2400" dirty="0" smtClean="0"/>
              <a:t>Learn how to run them early in the year</a:t>
            </a:r>
          </a:p>
          <a:p>
            <a:pPr marL="347472" indent="-347472">
              <a:lnSpc>
                <a:spcPct val="100000"/>
              </a:lnSpc>
              <a:spcBef>
                <a:spcPts val="576"/>
              </a:spcBef>
              <a:buFont typeface="Arial" pitchFamily="34" charset="0"/>
              <a:buChar char="•"/>
            </a:pPr>
            <a:r>
              <a:rPr lang="en-US" sz="2400" dirty="0" smtClean="0"/>
              <a:t>Use email merge </a:t>
            </a:r>
            <a:r>
              <a:rPr lang="en-US" sz="2400" smtClean="0"/>
              <a:t>in Outlook!</a:t>
            </a:r>
            <a:endParaRPr lang="en-US" sz="2400" dirty="0" smtClean="0"/>
          </a:p>
          <a:p>
            <a:pPr marL="347472" indent="-347472">
              <a:lnSpc>
                <a:spcPct val="100000"/>
              </a:lnSpc>
              <a:spcBef>
                <a:spcPts val="576"/>
              </a:spcBef>
              <a:buFont typeface="Arial" pitchFamily="34" charset="0"/>
              <a:buChar char="•"/>
            </a:pPr>
            <a:r>
              <a:rPr lang="en-US" sz="2400" dirty="0" smtClean="0"/>
              <a:t>Contact staff at </a:t>
            </a:r>
            <a:r>
              <a:rPr lang="en-US" sz="2400" dirty="0" smtClean="0">
                <a:hlinkClick r:id="rId2"/>
              </a:rPr>
              <a:t>membership@ashrae.org</a:t>
            </a:r>
            <a:endParaRPr lang="en-US" sz="2400" dirty="0" smtClean="0"/>
          </a:p>
          <a:p>
            <a:pPr marL="347472" indent="-347472">
              <a:lnSpc>
                <a:spcPct val="100000"/>
              </a:lnSpc>
              <a:spcBef>
                <a:spcPts val="576"/>
              </a:spcBef>
              <a:buFont typeface="Arial" pitchFamily="34" charset="0"/>
              <a:buChar char="•"/>
            </a:pPr>
            <a:r>
              <a:rPr lang="en-US" sz="2400" dirty="0" smtClean="0"/>
              <a:t>Use Internet Explorer when running reports</a:t>
            </a:r>
          </a:p>
          <a:p>
            <a:pPr marL="347472" indent="-347472">
              <a:lnSpc>
                <a:spcPct val="100000"/>
              </a:lnSpc>
              <a:spcBef>
                <a:spcPts val="576"/>
              </a:spcBef>
              <a:buFont typeface="Arial" pitchFamily="34" charset="0"/>
              <a:buChar char="•"/>
            </a:pPr>
            <a:r>
              <a:rPr lang="en-US" sz="2400" dirty="0" smtClean="0"/>
              <a:t>Clear your cache before running reports</a:t>
            </a:r>
          </a:p>
          <a:p>
            <a:pPr marL="347472" indent="-347472">
              <a:lnSpc>
                <a:spcPct val="100000"/>
              </a:lnSpc>
              <a:spcBef>
                <a:spcPts val="576"/>
              </a:spcBef>
              <a:buFont typeface="Arial" pitchFamily="34" charset="0"/>
              <a:buChar char="•"/>
            </a:pPr>
            <a:r>
              <a:rPr lang="en-US" sz="2400" dirty="0" smtClean="0"/>
              <a:t>Know your ASHRAE.org login</a:t>
            </a:r>
          </a:p>
          <a:p>
            <a:pPr marL="347472" indent="-347472">
              <a:lnSpc>
                <a:spcPct val="100000"/>
              </a:lnSpc>
              <a:spcBef>
                <a:spcPts val="576"/>
              </a:spcBef>
              <a:buFont typeface="Arial" pitchFamily="34" charset="0"/>
              <a:buChar char="•"/>
            </a:pPr>
            <a:r>
              <a:rPr lang="en-US" sz="2400" dirty="0" smtClean="0"/>
              <a:t>Create a folder to store your monthly reports</a:t>
            </a:r>
          </a:p>
          <a:p>
            <a:pPr marL="347472" indent="-347472">
              <a:lnSpc>
                <a:spcPct val="100000"/>
              </a:lnSpc>
              <a:spcBef>
                <a:spcPts val="576"/>
              </a:spcBef>
              <a:buNone/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will help me with learning chapter reports?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391400" y="2209800"/>
            <a:ext cx="1447800" cy="12192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828800" y="2286000"/>
            <a:ext cx="4114800" cy="4267200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1600" b="1" dirty="0" smtClean="0">
                <a:solidFill>
                  <a:schemeClr val="accent4"/>
                </a:solidFill>
              </a:rPr>
              <a:t>Membership Reports</a:t>
            </a:r>
            <a:endParaRPr lang="en-US" sz="1600" b="1" dirty="0">
              <a:solidFill>
                <a:schemeClr val="accent4"/>
              </a:solidFill>
            </a:endParaRPr>
          </a:p>
          <a:p>
            <a:pPr>
              <a:spcBef>
                <a:spcPts val="400"/>
              </a:spcBef>
              <a:defRPr/>
            </a:pPr>
            <a:r>
              <a:rPr lang="en-US" sz="1300" dirty="0" smtClean="0"/>
              <a:t>All of the MP training materials can be at: </a:t>
            </a:r>
            <a:r>
              <a:rPr lang="en-US" sz="1300" dirty="0" smtClean="0">
                <a:hlinkClick r:id="rId3"/>
              </a:rPr>
              <a:t>www.mptraining.weebly.com</a:t>
            </a:r>
            <a:r>
              <a:rPr lang="en-US" sz="1300" dirty="0" smtClean="0"/>
              <a:t> </a:t>
            </a:r>
            <a:endParaRPr lang="en-US" sz="1300" dirty="0">
              <a:solidFill>
                <a:schemeClr val="tx2"/>
              </a:solidFill>
            </a:endParaRPr>
          </a:p>
          <a:p>
            <a:pPr>
              <a:spcBef>
                <a:spcPts val="400"/>
              </a:spcBef>
              <a:buNone/>
              <a:defRPr/>
            </a:pPr>
            <a:endParaRPr lang="en-US" sz="12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1600" b="1" dirty="0" smtClean="0">
                <a:solidFill>
                  <a:schemeClr val="accent4"/>
                </a:solidFill>
              </a:rPr>
              <a:t>Staff Support</a:t>
            </a:r>
            <a:endParaRPr lang="en-US" sz="1600" b="1" dirty="0">
              <a:solidFill>
                <a:schemeClr val="accent4"/>
              </a:solidFill>
            </a:endParaRP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dirty="0" smtClean="0">
                <a:solidFill>
                  <a:schemeClr val="tx2"/>
                </a:solidFill>
              </a:rPr>
              <a:t>You have two staff contacts at ASHRAE Headquarters in Atlanta, GA, USA. They are: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b="1" dirty="0" smtClean="0"/>
              <a:t>Daniel B. Gurley</a:t>
            </a:r>
            <a:r>
              <a:rPr lang="en-US" sz="1300" dirty="0" smtClean="0"/>
              <a:t>, Manager of Membership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dirty="0" smtClean="0"/>
              <a:t>Email address: </a:t>
            </a:r>
            <a:r>
              <a:rPr lang="en-US" sz="1300" dirty="0" smtClean="0">
                <a:hlinkClick r:id="rId4"/>
              </a:rPr>
              <a:t>dgurley@ashrae.org</a:t>
            </a:r>
            <a:r>
              <a:rPr lang="en-US" sz="1300" dirty="0" smtClean="0"/>
              <a:t> 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dirty="0" smtClean="0"/>
              <a:t>Phone: (678) 539-1127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b="1" dirty="0" smtClean="0">
                <a:solidFill>
                  <a:schemeClr val="tx2"/>
                </a:solidFill>
              </a:rPr>
              <a:t>Rhiannon </a:t>
            </a:r>
            <a:r>
              <a:rPr lang="en-US" sz="1300" b="1" dirty="0" smtClean="0"/>
              <a:t>Masterson</a:t>
            </a:r>
            <a:r>
              <a:rPr lang="en-US" sz="1300" dirty="0" smtClean="0">
                <a:solidFill>
                  <a:schemeClr val="tx2"/>
                </a:solidFill>
              </a:rPr>
              <a:t>, </a:t>
            </a:r>
            <a:r>
              <a:rPr lang="en-US" sz="1300" dirty="0" smtClean="0">
                <a:solidFill>
                  <a:schemeClr val="tx2"/>
                </a:solidFill>
              </a:rPr>
              <a:t>Asst Manager of Membership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300" dirty="0" smtClean="0"/>
              <a:t>Email address</a:t>
            </a:r>
            <a:r>
              <a:rPr lang="en-US" sz="1300" smtClean="0"/>
              <a:t>: </a:t>
            </a:r>
            <a:r>
              <a:rPr lang="en-US" sz="1300" smtClean="0">
                <a:hlinkClick r:id="rId5"/>
              </a:rPr>
              <a:t>rmasterson@ashrae.org</a:t>
            </a:r>
            <a:endParaRPr lang="en-US" sz="1300" dirty="0" smtClean="0"/>
          </a:p>
          <a:p>
            <a:pPr>
              <a:spcBef>
                <a:spcPts val="400"/>
              </a:spcBef>
              <a:buNone/>
              <a:defRPr/>
            </a:pPr>
            <a:r>
              <a:rPr lang="en-US" sz="1300" dirty="0" smtClean="0">
                <a:solidFill>
                  <a:schemeClr val="tx2"/>
                </a:solidFill>
              </a:rPr>
              <a:t>Phone: (678) 539-1178</a:t>
            </a:r>
            <a:endParaRPr lang="en-US" sz="1300" dirty="0">
              <a:solidFill>
                <a:schemeClr val="tx2"/>
              </a:solidFill>
            </a:endParaRPr>
          </a:p>
          <a:p>
            <a:pPr>
              <a:spcBef>
                <a:spcPts val="400"/>
              </a:spcBef>
              <a:buNone/>
              <a:defRPr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questions do you have?</a:t>
            </a:r>
            <a:endParaRPr lang="en-US" dirty="0"/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7181056" y="2428875"/>
            <a:ext cx="300038" cy="28575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324600" y="3581400"/>
            <a:ext cx="2438400" cy="17526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6453188" y="5105400"/>
            <a:ext cx="457200" cy="381000"/>
          </a:xfrm>
          <a:prstGeom prst="roundRect">
            <a:avLst>
              <a:gd name="adj" fmla="val 16667"/>
            </a:avLst>
          </a:prstGeom>
          <a:solidFill>
            <a:schemeClr val="accent2">
              <a:lumMod val="9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391400" y="5486400"/>
            <a:ext cx="1600200" cy="11430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8811393" y="5323990"/>
            <a:ext cx="332607" cy="32482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Layouts Orthodontist MD028">
  <a:themeElements>
    <a:clrScheme name="Custom 1">
      <a:dk1>
        <a:sysClr val="windowText" lastClr="000000"/>
      </a:dk1>
      <a:lt1>
        <a:sysClr val="window" lastClr="FFFFFF"/>
      </a:lt1>
      <a:dk2>
        <a:srgbClr val="212120"/>
      </a:dk2>
      <a:lt2>
        <a:srgbClr val="EEECE1"/>
      </a:lt2>
      <a:accent1>
        <a:srgbClr val="86C9D7"/>
      </a:accent1>
      <a:accent2>
        <a:srgbClr val="B9DFF2"/>
      </a:accent2>
      <a:accent3>
        <a:srgbClr val="78BD8E"/>
      </a:accent3>
      <a:accent4>
        <a:srgbClr val="3F96A2"/>
      </a:accent4>
      <a:accent5>
        <a:srgbClr val="4BACC6"/>
      </a:accent5>
      <a:accent6>
        <a:srgbClr val="6BC1E5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499</Words>
  <Application>Microsoft Office PowerPoint</Application>
  <PresentationFormat>On-screen Show (4:3)</PresentationFormat>
  <Paragraphs>87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StockLayouts Orthodontist MD028</vt:lpstr>
      <vt:lpstr>Membership Promotion (MP)</vt:lpstr>
      <vt:lpstr>Purpose </vt:lpstr>
      <vt:lpstr>How to Run Chapter Reports</vt:lpstr>
      <vt:lpstr>How to Run Chapter Reports, Cont.</vt:lpstr>
      <vt:lpstr>Reports Available</vt:lpstr>
      <vt:lpstr>Key Membership Reports</vt:lpstr>
      <vt:lpstr>Key Membership Reports, Cont.</vt:lpstr>
      <vt:lpstr>Reports Tools</vt:lpstr>
      <vt:lpstr>Group Discussion</vt:lpstr>
    </vt:vector>
  </TitlesOfParts>
  <Company>StockLayouts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McCray, Jeanette</cp:lastModifiedBy>
  <cp:revision>169</cp:revision>
  <dcterms:created xsi:type="dcterms:W3CDTF">2010-07-09T22:21:36Z</dcterms:created>
  <dcterms:modified xsi:type="dcterms:W3CDTF">2017-03-29T12:48:23Z</dcterms:modified>
</cp:coreProperties>
</file>