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1" r:id="rId5"/>
    <p:sldId id="265" r:id="rId6"/>
    <p:sldId id="268" r:id="rId7"/>
    <p:sldId id="269" r:id="rId8"/>
    <p:sldId id="270" r:id="rId9"/>
    <p:sldId id="271" r:id="rId10"/>
    <p:sldId id="266" r:id="rId11"/>
    <p:sldId id="267" r:id="rId12"/>
    <p:sldId id="260" r:id="rId13"/>
    <p:sldId id="263" r:id="rId14"/>
    <p:sldId id="264" r:id="rId15"/>
    <p:sldId id="262" r:id="rId16"/>
    <p:sldId id="258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9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8FD62EDC-B4D5-4BD1-8930-F193EC5FCD4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DF11335-E09D-44BE-960C-73CDF0E511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6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30" y="0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/>
          <a:lstStyle>
            <a:lvl1pPr algn="r">
              <a:defRPr sz="1300"/>
            </a:lvl1pPr>
          </a:lstStyle>
          <a:p>
            <a:fld id="{E678D4C7-3E6F-4648-8FA0-B31FF6CC2FD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514" tIns="51257" rIns="102514" bIns="512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60" y="4560221"/>
            <a:ext cx="5852885" cy="4321592"/>
          </a:xfrm>
          <a:prstGeom prst="rect">
            <a:avLst/>
          </a:prstGeom>
        </p:spPr>
        <p:txBody>
          <a:bodyPr vert="horz" lIns="102514" tIns="51257" rIns="102514" bIns="512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84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30" y="9118684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 anchor="b"/>
          <a:lstStyle>
            <a:lvl1pPr algn="r">
              <a:defRPr sz="1300"/>
            </a:lvl1pPr>
          </a:lstStyle>
          <a:p>
            <a:fld id="{21B46D98-BDA4-43FB-886D-A17607B35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9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7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8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82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9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9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9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65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5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0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D0280201-IMG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16719" r="12833" b="1535"/>
          <a:stretch/>
        </p:blipFill>
        <p:spPr bwMode="auto">
          <a:xfrm>
            <a:off x="0" y="0"/>
            <a:ext cx="9294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5029200" y="2440253"/>
            <a:ext cx="389126" cy="37914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8595477" y="3688745"/>
            <a:ext cx="700925" cy="7308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8170185" y="3482958"/>
            <a:ext cx="523822" cy="49388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33400" y="2133600"/>
            <a:ext cx="4267200" cy="1622785"/>
          </a:xfrm>
          <a:noFill/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33400" y="3962400"/>
            <a:ext cx="4267200" cy="4572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of the presentation</a:t>
            </a:r>
          </a:p>
        </p:txBody>
      </p:sp>
      <p:pic>
        <p:nvPicPr>
          <p:cNvPr id="25" name="Picture 24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9370" y="5257800"/>
            <a:ext cx="1539558" cy="1066800"/>
          </a:xfrm>
          <a:prstGeom prst="rect">
            <a:avLst/>
          </a:prstGeom>
        </p:spPr>
      </p:pic>
      <p:sp>
        <p:nvSpPr>
          <p:cNvPr id="26" name="Rounded Rectangle 25"/>
          <p:cNvSpPr/>
          <p:nvPr userDrawn="1"/>
        </p:nvSpPr>
        <p:spPr>
          <a:xfrm>
            <a:off x="4953000" y="1981200"/>
            <a:ext cx="4038600" cy="2667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D0282301-IMG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14894" r="13201" b="1264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399" cy="6858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Content Page with Text and 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006" y="2209800"/>
            <a:ext cx="3996193" cy="4278013"/>
          </a:xfrm>
          <a:prstGeom prst="roundRect">
            <a:avLst>
              <a:gd name="adj" fmla="val 11185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6019800" y="2209800"/>
            <a:ext cx="2667000" cy="427801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0" y="1676400"/>
            <a:ext cx="7772399" cy="4572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 and photo</a:t>
            </a:r>
          </a:p>
        </p:txBody>
      </p:sp>
      <p:pic>
        <p:nvPicPr>
          <p:cNvPr id="41" name="Picture 40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552" y="5867400"/>
            <a:ext cx="98971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MD02804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9576" r="9707" b="37877"/>
          <a:stretch/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007" y="2209800"/>
            <a:ext cx="6891793" cy="4267200"/>
          </a:xfrm>
          <a:prstGeom prst="roundRect">
            <a:avLst>
              <a:gd name="adj" fmla="val 10531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6858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Content Page with Text and Table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0" y="1676400"/>
            <a:ext cx="7772400" cy="4572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 and table</a:t>
            </a:r>
          </a:p>
        </p:txBody>
      </p:sp>
      <p:pic>
        <p:nvPicPr>
          <p:cNvPr id="23" name="Picture 22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552" y="5867400"/>
            <a:ext cx="98971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MD0280401-IMG0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9576" r="9707" b="37877"/>
          <a:stretch/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772400" cy="762000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Content Page with Text and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006" y="1981200"/>
            <a:ext cx="6891793" cy="4495800"/>
          </a:xfrm>
          <a:prstGeom prst="roundRect">
            <a:avLst>
              <a:gd name="adj" fmla="val 9222"/>
            </a:avLst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0" name="Picture 39" descr="logo for powerpointus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05552" y="5867400"/>
            <a:ext cx="989716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training.weebly.com/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mailto:jmccray@ashrae.org" TargetMode="External"/><Relationship Id="rId4" Type="http://schemas.openxmlformats.org/officeDocument/2006/relationships/hyperlink" Target="mailto:dgurley@ashra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4572000" cy="1622785"/>
          </a:xfrm>
        </p:spPr>
        <p:txBody>
          <a:bodyPr/>
          <a:lstStyle/>
          <a:p>
            <a:r>
              <a:rPr lang="en-US" sz="4600" dirty="0"/>
              <a:t>Membership Promotion (MP)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4570708" cy="457200"/>
          </a:xfrm>
        </p:spPr>
        <p:txBody>
          <a:bodyPr>
            <a:noAutofit/>
          </a:bodyPr>
          <a:lstStyle/>
          <a:p>
            <a:r>
              <a:rPr lang="en-US" sz="2800" b="1" dirty="0"/>
              <a:t>RETENTION II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4953000"/>
            <a:ext cx="267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members for 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expertise</a:t>
            </a:r>
          </a:p>
          <a:p>
            <a:pPr marL="347472" indent="-347472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Helps mentors 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leaders</a:t>
            </a:r>
          </a:p>
          <a:p>
            <a:pPr marL="347472" indent="-347472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Essential for 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 of 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chapter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/membership</a:t>
            </a:r>
          </a:p>
          <a:p>
            <a:pPr marL="347472" indent="-347472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YEA has a mentoring program </a:t>
            </a:r>
          </a:p>
          <a:p>
            <a:pPr marL="747522" lvl="1" indent="-347472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www.ashrae.org/yea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Chapters can get PAOE points for using YEA mentoring program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Who should be mentored and what is the role of a mentor?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Who are my YEA members?</a:t>
            </a:r>
          </a:p>
          <a:p>
            <a:pPr lvl="1"/>
            <a:r>
              <a:rPr lang="en-US" sz="1600" dirty="0"/>
              <a:t>Affiliate, Associate or Member</a:t>
            </a:r>
          </a:p>
          <a:p>
            <a:pPr lvl="1"/>
            <a:r>
              <a:rPr lang="en-US" sz="1600" dirty="0"/>
              <a:t>Age 35 and younger </a:t>
            </a:r>
          </a:p>
          <a:p>
            <a:r>
              <a:rPr lang="en-US" sz="2000" dirty="0"/>
              <a:t>Provides educational and leadership opportunities</a:t>
            </a:r>
          </a:p>
          <a:p>
            <a:r>
              <a:rPr lang="en-US" sz="2000" dirty="0"/>
              <a:t>Programs/resources</a:t>
            </a:r>
          </a:p>
          <a:p>
            <a:pPr lvl="1"/>
            <a:r>
              <a:rPr lang="en-US" sz="1800" dirty="0"/>
              <a:t>Member spotlights</a:t>
            </a:r>
          </a:p>
          <a:p>
            <a:pPr lvl="1"/>
            <a:r>
              <a:rPr lang="en-US" sz="1800" dirty="0"/>
              <a:t>Mentoring programs</a:t>
            </a:r>
          </a:p>
          <a:p>
            <a:pPr lvl="1"/>
            <a:r>
              <a:rPr lang="en-US" sz="1800" dirty="0"/>
              <a:t>Recommended chapter programs</a:t>
            </a:r>
          </a:p>
          <a:p>
            <a:pPr lvl="1"/>
            <a:r>
              <a:rPr lang="en-US" sz="1800" dirty="0"/>
              <a:t>Facebook presence with regular updates</a:t>
            </a:r>
          </a:p>
          <a:p>
            <a:pPr lvl="1"/>
            <a:r>
              <a:rPr lang="en-US" sz="1800" dirty="0"/>
              <a:t>Society conference events</a:t>
            </a:r>
          </a:p>
          <a:p>
            <a:pPr lvl="1"/>
            <a:r>
              <a:rPr lang="en-US" sz="1800" dirty="0"/>
              <a:t>Leadership weekend</a:t>
            </a:r>
          </a:p>
          <a:p>
            <a:pPr lvl="1"/>
            <a:r>
              <a:rPr lang="en-US" sz="1800" dirty="0" err="1"/>
              <a:t>LeadershipU</a:t>
            </a:r>
            <a:endParaRPr lang="en-US" sz="1800" dirty="0"/>
          </a:p>
          <a:p>
            <a:pPr>
              <a:buNone/>
            </a:pPr>
            <a:endParaRPr lang="en-US" sz="2200" dirty="0"/>
          </a:p>
          <a:p>
            <a:pPr algn="ctr">
              <a:buNone/>
            </a:pPr>
            <a:r>
              <a:rPr lang="en-US" sz="2200" b="1" dirty="0"/>
              <a:t>www.ashrae.org/yea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 Institute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other programs does YEA offer to support retention?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Membership lasts one year – 12 months</a:t>
            </a:r>
          </a:p>
          <a:p>
            <a:r>
              <a:rPr lang="en-US" sz="2000" dirty="0"/>
              <a:t>Associates /Members can renew for three years </a:t>
            </a:r>
          </a:p>
          <a:p>
            <a:r>
              <a:rPr lang="en-US" sz="2000" dirty="0"/>
              <a:t>The day after members expire until 90 days past due</a:t>
            </a:r>
          </a:p>
          <a:p>
            <a:pPr lvl="1">
              <a:buNone/>
            </a:pPr>
            <a:r>
              <a:rPr lang="en-US" sz="1600" dirty="0"/>
              <a:t>= Active and unpaid</a:t>
            </a:r>
          </a:p>
          <a:p>
            <a:r>
              <a:rPr lang="en-US" sz="2000" dirty="0"/>
              <a:t>90 – 180 days past due</a:t>
            </a:r>
          </a:p>
          <a:p>
            <a:pPr lvl="1">
              <a:buNone/>
            </a:pPr>
            <a:r>
              <a:rPr lang="en-US" sz="1600" dirty="0"/>
              <a:t>= Active and in grace status</a:t>
            </a:r>
          </a:p>
          <a:p>
            <a:r>
              <a:rPr lang="en-US" sz="2000" dirty="0"/>
              <a:t>181 days past due</a:t>
            </a:r>
          </a:p>
          <a:p>
            <a:pPr lvl="1">
              <a:buNone/>
            </a:pPr>
            <a:r>
              <a:rPr lang="en-US" sz="1600" dirty="0"/>
              <a:t>= Cancelled</a:t>
            </a:r>
          </a:p>
          <a:p>
            <a:r>
              <a:rPr lang="en-US" sz="2000" dirty="0"/>
              <a:t>Cancelled members </a:t>
            </a:r>
            <a:r>
              <a:rPr lang="en-US" sz="2000" i="1" dirty="0"/>
              <a:t>cannot</a:t>
            </a:r>
            <a:r>
              <a:rPr lang="en-US" sz="2000" dirty="0"/>
              <a:t> renew online</a:t>
            </a:r>
          </a:p>
          <a:p>
            <a:pPr lvl="1"/>
            <a:r>
              <a:rPr lang="en-US" sz="1600" dirty="0"/>
              <a:t>They can </a:t>
            </a:r>
            <a:r>
              <a:rPr lang="en-US" sz="1600" i="1" dirty="0" err="1"/>
              <a:t>reJOIN</a:t>
            </a:r>
            <a:r>
              <a:rPr lang="en-US" sz="1600" dirty="0"/>
              <a:t> online (</a:t>
            </a:r>
            <a:r>
              <a:rPr lang="en-US" sz="1600" i="1" dirty="0"/>
              <a:t>reinstating with application</a:t>
            </a:r>
            <a:r>
              <a:rPr lang="en-US" sz="1600" dirty="0"/>
              <a:t>)</a:t>
            </a:r>
          </a:p>
          <a:p>
            <a:r>
              <a:rPr lang="en-US" sz="2000" dirty="0"/>
              <a:t>Cancelled members </a:t>
            </a:r>
            <a:r>
              <a:rPr lang="en-US" sz="2000" i="1" dirty="0"/>
              <a:t>can</a:t>
            </a:r>
            <a:r>
              <a:rPr lang="en-US" sz="2000" dirty="0"/>
              <a:t> reinstate with back dues</a:t>
            </a:r>
          </a:p>
          <a:p>
            <a:pPr lvl="1"/>
            <a:r>
              <a:rPr lang="en-US" sz="1600" dirty="0"/>
              <a:t>Maintains original election date</a:t>
            </a:r>
          </a:p>
          <a:p>
            <a:pPr lvl="1"/>
            <a:r>
              <a:rPr lang="en-US" sz="1600" dirty="0"/>
              <a:t>Contact membership@ashrae.org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Reminders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must I remember when creating retention programs?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Create a retention subcommittee and get help</a:t>
            </a:r>
          </a:p>
          <a:p>
            <a:r>
              <a:rPr lang="en-US" dirty="0"/>
              <a:t>Use discretion is selecting callers</a:t>
            </a:r>
          </a:p>
          <a:p>
            <a:r>
              <a:rPr lang="en-US" dirty="0"/>
              <a:t>Teach callers phone etiquette – Google tips</a:t>
            </a:r>
          </a:p>
          <a:p>
            <a:r>
              <a:rPr lang="en-US" dirty="0"/>
              <a:t>Calls can sometimes be difficult – teach listening</a:t>
            </a:r>
          </a:p>
          <a:p>
            <a:r>
              <a:rPr lang="en-US" dirty="0"/>
              <a:t>Break members into types or delinquency dates</a:t>
            </a:r>
          </a:p>
          <a:p>
            <a:r>
              <a:rPr lang="en-US" dirty="0"/>
              <a:t>Be sure you have prepared your callers</a:t>
            </a:r>
          </a:p>
          <a:p>
            <a:pPr lvl="1"/>
            <a:r>
              <a:rPr lang="en-US" dirty="0"/>
              <a:t>Updated membership/delinquency list</a:t>
            </a:r>
          </a:p>
          <a:p>
            <a:pPr lvl="1"/>
            <a:r>
              <a:rPr lang="en-US" dirty="0"/>
              <a:t>Benefits, latest advancements, upcoming events</a:t>
            </a:r>
          </a:p>
          <a:p>
            <a:pPr lvl="1"/>
            <a:r>
              <a:rPr lang="en-US" dirty="0"/>
              <a:t>Instructions for helping members renew</a:t>
            </a:r>
          </a:p>
          <a:p>
            <a:r>
              <a:rPr lang="en-US" dirty="0"/>
              <a:t>Track your success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Campaigns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should I organize my calling campaign?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Treat each call as if it is the only one you are making that day</a:t>
            </a:r>
          </a:p>
          <a:p>
            <a:r>
              <a:rPr lang="en-US" dirty="0"/>
              <a:t>Create positive mental image of person you’re calling</a:t>
            </a:r>
          </a:p>
          <a:p>
            <a:r>
              <a:rPr lang="en-US" dirty="0"/>
              <a:t>Listen </a:t>
            </a:r>
          </a:p>
          <a:p>
            <a:r>
              <a:rPr lang="en-US" dirty="0"/>
              <a:t>Get to know your prospect </a:t>
            </a:r>
          </a:p>
          <a:p>
            <a:r>
              <a:rPr lang="en-US" dirty="0"/>
              <a:t>Always identify why you're calling and be positive</a:t>
            </a:r>
          </a:p>
          <a:p>
            <a:r>
              <a:rPr lang="en-US" dirty="0"/>
              <a:t>Never be apologetic for what you are doing</a:t>
            </a:r>
          </a:p>
          <a:p>
            <a:pPr lvl="1"/>
            <a:r>
              <a:rPr lang="en-US" dirty="0"/>
              <a:t>You are a volunteer working for a great organization </a:t>
            </a:r>
          </a:p>
          <a:p>
            <a:r>
              <a:rPr lang="en-US" dirty="0"/>
              <a:t>Be brief, speak clearly, smile</a:t>
            </a:r>
          </a:p>
          <a:p>
            <a:r>
              <a:rPr lang="en-US" dirty="0"/>
              <a:t>Ensure they can hear you but don’t shout</a:t>
            </a:r>
          </a:p>
          <a:p>
            <a:r>
              <a:rPr lang="en-US" dirty="0"/>
              <a:t>Listen and be courteous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Tips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can I ensure I will have successful conversations?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/>
              <a:t>“Hi, this is &lt;name&gt; calling on behalf of the local ASHRAE &lt;chapter&gt;.”</a:t>
            </a:r>
          </a:p>
          <a:p>
            <a:r>
              <a:rPr lang="en-US" sz="2000" dirty="0"/>
              <a:t>“Is now a good time for you to talk for just a few minutes?”</a:t>
            </a:r>
          </a:p>
          <a:p>
            <a:r>
              <a:rPr lang="en-US" sz="2000" dirty="0"/>
              <a:t>“A review of the chapter’s membership records indicate your Society membership has not been renewed.”</a:t>
            </a:r>
          </a:p>
          <a:p>
            <a:r>
              <a:rPr lang="en-US" sz="2000" dirty="0"/>
              <a:t>“I would like to take a few minutes to talk with you about membership and answer any questions you might have.”</a:t>
            </a:r>
          </a:p>
          <a:p>
            <a:pPr lvl="1"/>
            <a:r>
              <a:rPr lang="en-US" sz="1600" dirty="0"/>
              <a:t>This is a good time to listen in for why they have not renewed and provide information that might help them</a:t>
            </a:r>
          </a:p>
          <a:p>
            <a:pPr lvl="1"/>
            <a:r>
              <a:rPr lang="en-US" sz="1600" dirty="0"/>
              <a:t>This is a good time to remind them of the benefits of membership, notify them of any industry advancements and listen in for any feedback</a:t>
            </a:r>
          </a:p>
          <a:p>
            <a:pPr lvl="1"/>
            <a:r>
              <a:rPr lang="en-US" sz="1600" dirty="0"/>
              <a:t>Your goal is to find out why they have not paid their dues without directly asking them, and to create a call to action in them to pay their dues</a:t>
            </a:r>
          </a:p>
          <a:p>
            <a:r>
              <a:rPr lang="en-US" sz="2000" dirty="0"/>
              <a:t>“Thank you for speaking with me today, and for being an ASHRAE member.”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Calling Scripts	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 we say to the members we call?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391400" y="2209800"/>
            <a:ext cx="1447800" cy="1219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828800" y="2286000"/>
            <a:ext cx="4114800" cy="42672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1600" b="1" dirty="0">
                <a:solidFill>
                  <a:schemeClr val="accent4"/>
                </a:solidFill>
              </a:rPr>
              <a:t>Retention of Members</a:t>
            </a:r>
          </a:p>
          <a:p>
            <a:pPr>
              <a:spcBef>
                <a:spcPts val="400"/>
              </a:spcBef>
              <a:defRPr/>
            </a:pPr>
            <a:r>
              <a:rPr lang="en-US" sz="1300" dirty="0"/>
              <a:t>All of the MP training materials can be found at </a:t>
            </a:r>
            <a:r>
              <a:rPr lang="en-US" sz="1300" dirty="0">
                <a:hlinkClick r:id="rId3"/>
              </a:rPr>
              <a:t>www.mptraining.weebly.com</a:t>
            </a:r>
            <a:r>
              <a:rPr lang="en-US" sz="1300" dirty="0"/>
              <a:t> </a:t>
            </a:r>
            <a:endParaRPr lang="en-US" sz="1300" dirty="0">
              <a:solidFill>
                <a:schemeClr val="tx2"/>
              </a:solidFill>
            </a:endParaRPr>
          </a:p>
          <a:p>
            <a:pPr>
              <a:spcBef>
                <a:spcPts val="400"/>
              </a:spcBef>
              <a:buNone/>
              <a:defRPr/>
            </a:pPr>
            <a:endParaRPr lang="en-US" sz="12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schemeClr val="accent4"/>
                </a:solidFill>
              </a:rPr>
              <a:t>Staff Support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>
                <a:solidFill>
                  <a:schemeClr val="tx2"/>
                </a:solidFill>
              </a:rPr>
              <a:t>You have two staff contacts at ASHRAE Headquarters in Atlanta, GA, USA. They are: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b="1" dirty="0"/>
              <a:t>Daniel B. Gurley, </a:t>
            </a:r>
            <a:r>
              <a:rPr lang="en-US" sz="1300" dirty="0"/>
              <a:t>Manager of Membership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/>
              <a:t>Email address: </a:t>
            </a:r>
            <a:r>
              <a:rPr lang="en-US" sz="1300" dirty="0">
                <a:hlinkClick r:id="rId4"/>
              </a:rPr>
              <a:t>dgurley@ashrae.org</a:t>
            </a:r>
            <a:r>
              <a:rPr lang="en-US" sz="1300" dirty="0"/>
              <a:t> 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/>
              <a:t>Phone: (678) 539-1127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b="1" dirty="0">
                <a:solidFill>
                  <a:schemeClr val="tx2"/>
                </a:solidFill>
              </a:rPr>
              <a:t>Jeanette McCray</a:t>
            </a:r>
            <a:r>
              <a:rPr lang="en-US" sz="1300" dirty="0">
                <a:solidFill>
                  <a:schemeClr val="tx2"/>
                </a:solidFill>
              </a:rPr>
              <a:t>, Asst Manager of Membership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/>
              <a:t>Email address: </a:t>
            </a:r>
            <a:r>
              <a:rPr lang="en-US" sz="1300" dirty="0" err="1">
                <a:hlinkClick r:id="rId5"/>
              </a:rPr>
              <a:t>jmccray@</a:t>
            </a:r>
            <a:r>
              <a:rPr lang="en-US" sz="1300" err="1">
                <a:hlinkClick r:id="rId5"/>
              </a:rPr>
              <a:t>ashrae</a:t>
            </a:r>
            <a:r>
              <a:rPr lang="en-US" sz="1300">
                <a:hlinkClick r:id="rId5"/>
              </a:rPr>
              <a:t>.org</a:t>
            </a:r>
            <a:r>
              <a:rPr lang="en-US" sz="1300"/>
              <a:t> </a:t>
            </a:r>
            <a:endParaRPr lang="en-US" sz="1300" dirty="0"/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>
                <a:solidFill>
                  <a:schemeClr val="tx2"/>
                </a:solidFill>
              </a:rPr>
              <a:t>Phone: (678) 539-1178</a:t>
            </a:r>
          </a:p>
          <a:p>
            <a:pPr>
              <a:spcBef>
                <a:spcPts val="400"/>
              </a:spcBef>
              <a:buNone/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questions do you have?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7181056" y="2428875"/>
            <a:ext cx="300038" cy="28575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324600" y="3581400"/>
            <a:ext cx="2438400" cy="17526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6453188" y="5105400"/>
            <a:ext cx="457200" cy="381000"/>
          </a:xfrm>
          <a:prstGeom prst="roundRect">
            <a:avLst>
              <a:gd name="adj" fmla="val 16667"/>
            </a:avLst>
          </a:prstGeom>
          <a:solidFill>
            <a:schemeClr val="accent2">
              <a:lumMod val="9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391400" y="5486400"/>
            <a:ext cx="1600200" cy="11430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8811393" y="5323990"/>
            <a:ext cx="332607" cy="3248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Work with CTTC for attractive programs</a:t>
            </a:r>
          </a:p>
          <a:p>
            <a:pPr>
              <a:defRPr/>
            </a:pPr>
            <a:r>
              <a:rPr lang="en-US" dirty="0"/>
              <a:t>Know your members and recognize them</a:t>
            </a:r>
          </a:p>
          <a:p>
            <a:pPr>
              <a:defRPr/>
            </a:pPr>
            <a:r>
              <a:rPr lang="en-US" dirty="0"/>
              <a:t>Create retention programs</a:t>
            </a:r>
          </a:p>
          <a:p>
            <a:pPr>
              <a:defRPr/>
            </a:pPr>
            <a:r>
              <a:rPr lang="en-US" dirty="0"/>
              <a:t>Track members, particularly 90-180 days past due</a:t>
            </a:r>
            <a:endParaRPr lang="en-US" u="sng" dirty="0"/>
          </a:p>
          <a:p>
            <a:pPr>
              <a:defRPr/>
            </a:pPr>
            <a:r>
              <a:rPr lang="en-US" dirty="0"/>
              <a:t>Focus on new members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/>
              <a:t>Engage YEA members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Role in Retention #1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the MP chair responsibilities for retention?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Offer good programs</a:t>
            </a:r>
          </a:p>
          <a:p>
            <a:pPr lvl="1"/>
            <a:r>
              <a:rPr lang="en-US" dirty="0"/>
              <a:t>Don’t guess - survey your members</a:t>
            </a:r>
          </a:p>
          <a:p>
            <a:pPr lvl="1"/>
            <a:r>
              <a:rPr lang="en-US" dirty="0"/>
              <a:t>Use member data to identify possible topics</a:t>
            </a:r>
          </a:p>
          <a:p>
            <a:r>
              <a:rPr lang="en-US" dirty="0"/>
              <a:t>Put effort into good promotions and publicity</a:t>
            </a:r>
          </a:p>
          <a:p>
            <a:pPr lvl="1"/>
            <a:r>
              <a:rPr lang="en-US" dirty="0"/>
              <a:t>Promote outside of ASHRAE</a:t>
            </a:r>
          </a:p>
          <a:p>
            <a:pPr lvl="1"/>
            <a:r>
              <a:rPr lang="en-US" dirty="0"/>
              <a:t>Use allied associations (USGBC, AIA, AEE)</a:t>
            </a:r>
          </a:p>
          <a:p>
            <a:r>
              <a:rPr lang="en-US" dirty="0"/>
              <a:t>Encourage the development/support of local MP Committee</a:t>
            </a:r>
          </a:p>
          <a:p>
            <a:pPr lvl="1"/>
            <a:r>
              <a:rPr lang="en-US" dirty="0"/>
              <a:t>Chapter should encourage a team of membership experts, not a sole chair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Role in Retention #2			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the chapter responsibilities for retention?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Membership nights </a:t>
            </a:r>
          </a:p>
          <a:p>
            <a:r>
              <a:rPr lang="en-US" dirty="0"/>
              <a:t>Regular reminders </a:t>
            </a:r>
          </a:p>
          <a:p>
            <a:pPr lvl="1"/>
            <a:r>
              <a:rPr lang="en-US" dirty="0"/>
              <a:t>Through chapter communications</a:t>
            </a:r>
          </a:p>
          <a:p>
            <a:r>
              <a:rPr lang="en-US" dirty="0"/>
              <a:t>Calling campaigns</a:t>
            </a:r>
          </a:p>
          <a:p>
            <a:r>
              <a:rPr lang="en-US" dirty="0"/>
              <a:t>Mentoring programs</a:t>
            </a:r>
          </a:p>
          <a:p>
            <a:r>
              <a:rPr lang="en-US" dirty="0"/>
              <a:t>YEA Programs</a:t>
            </a:r>
          </a:p>
          <a:p>
            <a:pPr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Programs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ideas are available for retention programs?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Ensure they have a purpose and a plan</a:t>
            </a:r>
          </a:p>
          <a:p>
            <a:r>
              <a:rPr lang="en-US" dirty="0"/>
              <a:t>Focus on thanking and recognizing members</a:t>
            </a:r>
          </a:p>
          <a:p>
            <a:r>
              <a:rPr lang="en-US" dirty="0"/>
              <a:t>Remind members of member benefits</a:t>
            </a:r>
          </a:p>
          <a:p>
            <a:r>
              <a:rPr lang="en-US" dirty="0"/>
              <a:t>Share new ASHRAE technical advancements</a:t>
            </a:r>
          </a:p>
          <a:p>
            <a:r>
              <a:rPr lang="en-US" dirty="0"/>
              <a:t>Engage members – create opportunities</a:t>
            </a:r>
          </a:p>
          <a:p>
            <a:pPr lvl="1"/>
            <a:r>
              <a:rPr lang="en-US" dirty="0"/>
              <a:t>Connect members to mentors</a:t>
            </a:r>
          </a:p>
          <a:p>
            <a:pPr lvl="1"/>
            <a:r>
              <a:rPr lang="en-US" dirty="0"/>
              <a:t>Volunteering</a:t>
            </a:r>
          </a:p>
          <a:p>
            <a:r>
              <a:rPr lang="en-US" dirty="0"/>
              <a:t>Offer a small incentive at the meeting for anyone who renews or joins at the meeting</a:t>
            </a:r>
          </a:p>
          <a:p>
            <a:r>
              <a:rPr lang="en-US" dirty="0"/>
              <a:t>Facilitate informal awards for recognition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Nights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should chapters do for membership nights?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Invite new members to attend chapter board meeting</a:t>
            </a:r>
          </a:p>
          <a:p>
            <a:r>
              <a:rPr lang="en-US" dirty="0"/>
              <a:t>Invite new members to membership promotion night</a:t>
            </a:r>
          </a:p>
          <a:p>
            <a:r>
              <a:rPr lang="en-US" dirty="0"/>
              <a:t>Call and welcome new members – answer questions</a:t>
            </a:r>
          </a:p>
          <a:p>
            <a:r>
              <a:rPr lang="en-US" dirty="0"/>
              <a:t>Assign a committee member to each new member </a:t>
            </a:r>
          </a:p>
          <a:p>
            <a:pPr lvl="1"/>
            <a:r>
              <a:rPr lang="en-US" dirty="0"/>
              <a:t>Seek them out and connect them to other members</a:t>
            </a:r>
          </a:p>
          <a:p>
            <a:r>
              <a:rPr lang="en-US" dirty="0"/>
              <a:t>Assign a mentor to new members if interested</a:t>
            </a:r>
          </a:p>
          <a:p>
            <a:r>
              <a:rPr lang="en-US" dirty="0"/>
              <a:t>Explain the chapter events and programs schedule</a:t>
            </a:r>
          </a:p>
          <a:p>
            <a:r>
              <a:rPr lang="en-US" dirty="0"/>
              <a:t>Offer small or introductory involvement opportunities</a:t>
            </a:r>
          </a:p>
          <a:p>
            <a:pPr lvl="1"/>
            <a:r>
              <a:rPr lang="en-US" dirty="0"/>
              <a:t>Examples: help with the newsletter, help with an event</a:t>
            </a:r>
          </a:p>
          <a:p>
            <a:r>
              <a:rPr lang="en-US" dirty="0"/>
              <a:t>Ensure new members understand member benefits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Members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minute a new member joins, retention begins!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new member badge or sticker</a:t>
            </a:r>
          </a:p>
          <a:p>
            <a:r>
              <a:rPr lang="en-US" dirty="0"/>
              <a:t>Ensure chapter members welcome them</a:t>
            </a:r>
          </a:p>
          <a:p>
            <a:r>
              <a:rPr lang="en-US" dirty="0"/>
              <a:t>Recognize them</a:t>
            </a:r>
          </a:p>
          <a:p>
            <a:pPr lvl="1"/>
            <a:r>
              <a:rPr lang="en-US" dirty="0"/>
              <a:t>Have them stand and be introduced to the chapter</a:t>
            </a:r>
          </a:p>
          <a:p>
            <a:pPr lvl="1"/>
            <a:r>
              <a:rPr lang="en-US" dirty="0"/>
              <a:t>Recognize their companies for their support</a:t>
            </a:r>
          </a:p>
          <a:p>
            <a:r>
              <a:rPr lang="en-US" dirty="0"/>
              <a:t>Have a “leadership opportunities” available at every meeting</a:t>
            </a:r>
          </a:p>
          <a:p>
            <a:r>
              <a:rPr lang="en-US" dirty="0"/>
              <a:t>Offer a new member orientation session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New Members &amp; Chapter Meetings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can I support new members at chapter meetings?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Serve snacks</a:t>
            </a:r>
          </a:p>
          <a:p>
            <a:r>
              <a:rPr lang="en-US" sz="2000" dirty="0"/>
              <a:t>Bring membership pins</a:t>
            </a:r>
          </a:p>
          <a:p>
            <a:r>
              <a:rPr lang="en-US" sz="2000" dirty="0"/>
              <a:t>Bring new member badges</a:t>
            </a:r>
          </a:p>
          <a:p>
            <a:r>
              <a:rPr lang="en-US" sz="2000" dirty="0"/>
              <a:t>Introductions and testimonials</a:t>
            </a:r>
          </a:p>
          <a:p>
            <a:r>
              <a:rPr lang="en-US" sz="2000" dirty="0"/>
              <a:t>Society</a:t>
            </a:r>
          </a:p>
          <a:p>
            <a:pPr lvl="1"/>
            <a:r>
              <a:rPr lang="en-US" sz="1800" dirty="0"/>
              <a:t>About ASHRAE and its purpose</a:t>
            </a:r>
          </a:p>
          <a:p>
            <a:pPr lvl="1"/>
            <a:r>
              <a:rPr lang="en-US" sz="1800" dirty="0"/>
              <a:t>History</a:t>
            </a:r>
          </a:p>
          <a:p>
            <a:pPr lvl="1"/>
            <a:r>
              <a:rPr lang="en-US" sz="1800" dirty="0"/>
              <a:t>Organization of leadership</a:t>
            </a:r>
          </a:p>
          <a:p>
            <a:pPr lvl="1"/>
            <a:r>
              <a:rPr lang="en-US" sz="1800" dirty="0"/>
              <a:t>Membership basics and YEA</a:t>
            </a:r>
          </a:p>
          <a:p>
            <a:r>
              <a:rPr lang="en-US" sz="2000" dirty="0"/>
              <a:t>Chapter</a:t>
            </a:r>
          </a:p>
          <a:p>
            <a:pPr lvl="1"/>
            <a:r>
              <a:rPr lang="en-US" sz="1800" dirty="0"/>
              <a:t>About the chapter</a:t>
            </a:r>
          </a:p>
          <a:p>
            <a:pPr lvl="1"/>
            <a:r>
              <a:rPr lang="en-US" sz="1800" dirty="0"/>
              <a:t>Schedule of events</a:t>
            </a:r>
          </a:p>
          <a:p>
            <a:pPr lvl="1"/>
            <a:r>
              <a:rPr lang="en-US" sz="1800" dirty="0"/>
              <a:t>Organization of leadership</a:t>
            </a:r>
          </a:p>
          <a:p>
            <a:pPr lvl="1"/>
            <a:r>
              <a:rPr lang="en-US" sz="1800" dirty="0"/>
              <a:t>Regional basics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New Member Orientation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is the purpose of new member orientation and what should I arrange?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Follow up with them after their first meeting</a:t>
            </a:r>
          </a:p>
          <a:p>
            <a:r>
              <a:rPr lang="en-US" sz="2000" dirty="0"/>
              <a:t>Provide the same welcoming attitude at next meeting</a:t>
            </a:r>
          </a:p>
          <a:p>
            <a:r>
              <a:rPr lang="en-US" sz="2000" dirty="0"/>
              <a:t>Ask for feedback about orientation </a:t>
            </a:r>
          </a:p>
          <a:p>
            <a:r>
              <a:rPr lang="en-US" sz="2000" dirty="0"/>
              <a:t>Ask for feedback about their first meeting experience</a:t>
            </a:r>
          </a:p>
          <a:p>
            <a:r>
              <a:rPr lang="en-US" sz="2000" dirty="0"/>
              <a:t>Get commitments from them </a:t>
            </a:r>
          </a:p>
          <a:p>
            <a:pPr lvl="1"/>
            <a:r>
              <a:rPr lang="en-US" sz="1600" dirty="0"/>
              <a:t>Participation</a:t>
            </a:r>
          </a:p>
          <a:p>
            <a:pPr lvl="1"/>
            <a:r>
              <a:rPr lang="en-US" sz="1600" dirty="0"/>
              <a:t>Volunteerism</a:t>
            </a:r>
          </a:p>
          <a:p>
            <a:r>
              <a:rPr lang="en-US" sz="2000" dirty="0"/>
              <a:t>Stay in touch with them all year</a:t>
            </a:r>
          </a:p>
          <a:p>
            <a:r>
              <a:rPr lang="en-US" sz="2000" dirty="0"/>
              <a:t>Send them a thank-you letter, encourage renewal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New Member Engagement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You have welcomed them and oriented them, so what’s next?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ockLayouts Orthodontist MD028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86C9D7"/>
      </a:accent1>
      <a:accent2>
        <a:srgbClr val="B9DFF2"/>
      </a:accent2>
      <a:accent3>
        <a:srgbClr val="78BD8E"/>
      </a:accent3>
      <a:accent4>
        <a:srgbClr val="3F96A2"/>
      </a:accent4>
      <a:accent5>
        <a:srgbClr val="4BACC6"/>
      </a:accent5>
      <a:accent6>
        <a:srgbClr val="6BC1E5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1122</Words>
  <Application>Microsoft Office PowerPoint</Application>
  <PresentationFormat>On-screen Show (4:3)</PresentationFormat>
  <Paragraphs>182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StockLayouts Orthodontist MD028</vt:lpstr>
      <vt:lpstr>Membership Promotion (MP)</vt:lpstr>
      <vt:lpstr>Your Role in Retention #1</vt:lpstr>
      <vt:lpstr>Your Role in Retention #2   </vt:lpstr>
      <vt:lpstr>Retention Programs</vt:lpstr>
      <vt:lpstr>Membership Nights</vt:lpstr>
      <vt:lpstr>New Members</vt:lpstr>
      <vt:lpstr>New Members &amp; Chapter Meetings</vt:lpstr>
      <vt:lpstr>New Member Orientation</vt:lpstr>
      <vt:lpstr>New Member Engagement</vt:lpstr>
      <vt:lpstr>Mentoring</vt:lpstr>
      <vt:lpstr>YEA Institute</vt:lpstr>
      <vt:lpstr>Retention Reminders</vt:lpstr>
      <vt:lpstr>Calling Campaigns</vt:lpstr>
      <vt:lpstr>Calling Tips</vt:lpstr>
      <vt:lpstr>Sample Calling Scripts </vt:lpstr>
      <vt:lpstr>Group Discussion</vt:lpstr>
    </vt:vector>
  </TitlesOfParts>
  <Company>StockLayouts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McCray, Jeanette</cp:lastModifiedBy>
  <cp:revision>172</cp:revision>
  <dcterms:created xsi:type="dcterms:W3CDTF">2010-07-09T22:21:36Z</dcterms:created>
  <dcterms:modified xsi:type="dcterms:W3CDTF">2020-07-08T19:35:41Z</dcterms:modified>
</cp:coreProperties>
</file>