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69" r:id="rId4"/>
    <p:sldId id="279" r:id="rId5"/>
    <p:sldId id="280" r:id="rId6"/>
    <p:sldId id="273" r:id="rId7"/>
    <p:sldId id="268" r:id="rId8"/>
    <p:sldId id="274" r:id="rId9"/>
    <p:sldId id="275" r:id="rId10"/>
    <p:sldId id="276" r:id="rId11"/>
    <p:sldId id="277" r:id="rId12"/>
    <p:sldId id="278" r:id="rId13"/>
    <p:sldId id="281" r:id="rId14"/>
    <p:sldId id="282" r:id="rId15"/>
    <p:sldId id="263" r:id="rId16"/>
    <p:sldId id="262"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30" autoAdjust="0"/>
  </p:normalViewPr>
  <p:slideViewPr>
    <p:cSldViewPr>
      <p:cViewPr varScale="1">
        <p:scale>
          <a:sx n="91" d="100"/>
          <a:sy n="91" d="100"/>
        </p:scale>
        <p:origin x="21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259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847D3EE-1FCB-4428-9D0A-9C1F07C667B1}" type="datetimeFigureOut">
              <a:rPr lang="en-US" smtClean="0"/>
              <a:pPr/>
              <a:t>9/10/2013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F75A852-6574-487B-8365-CFA34F99CEA6}" type="slidenum">
              <a:rPr lang="en-US" smtClean="0"/>
              <a:pPr/>
              <a:t>‹#›</a:t>
            </a:fld>
            <a:endParaRPr lang="en-US"/>
          </a:p>
        </p:txBody>
      </p:sp>
    </p:spTree>
    <p:extLst>
      <p:ext uri="{BB962C8B-B14F-4D97-AF65-F5344CB8AC3E}">
        <p14:creationId xmlns:p14="http://schemas.microsoft.com/office/powerpoint/2010/main" val="250903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79046F9E-6C6B-4F36-84C4-7EC8CB8F83C6}" type="datetimeFigureOut">
              <a:rPr lang="en-US"/>
              <a:pPr>
                <a:defRPr/>
              </a:pPr>
              <a:t>9/10/2013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A1C25170-BB83-477D-846B-A80E3D213521}" type="slidenum">
              <a:rPr lang="en-US"/>
              <a:pPr>
                <a:defRPr/>
              </a:pPr>
              <a:t>‹#›</a:t>
            </a:fld>
            <a:endParaRPr lang="en-US" dirty="0"/>
          </a:p>
        </p:txBody>
      </p:sp>
    </p:spTree>
    <p:extLst>
      <p:ext uri="{BB962C8B-B14F-4D97-AF65-F5344CB8AC3E}">
        <p14:creationId xmlns:p14="http://schemas.microsoft.com/office/powerpoint/2010/main" val="9696121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shrae.org/technology/page/93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know how vital ASHRAE is in our daily lives, but it may slip the minds of those not directly involved in the HVAC&amp;R industry. The benefit provided by ASHRAE to everyday life and its impact like the technology itself is hidden. How can we let others, such as building owners, facilities managers and government officials, become more aware of the role that ASHRAE creating the environments we live in. The answer is in the hands of every ASHRAE chapter and every ASHRAE member.</a:t>
            </a:r>
          </a:p>
          <a:p>
            <a:pPr>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F48B7E-094C-4D18-96D9-29221F036FA7}"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843347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standard defines ventilation system design requirements that provide environmental control for comfort, asepsis and odor in health care facilities</a:t>
            </a:r>
          </a:p>
          <a:p>
            <a:pPr>
              <a:spcBef>
                <a:spcPct val="0"/>
              </a:spcBef>
            </a:pPr>
            <a:endParaRPr lang="en-US" smtClean="0"/>
          </a:p>
          <a:p>
            <a:pPr>
              <a:spcBef>
                <a:spcPct val="0"/>
              </a:spcBef>
            </a:pPr>
            <a:r>
              <a:rPr lang="en-US" smtClean="0"/>
              <a:t>It provides control for comfort, infection and odor in health care facilities, including hospitals, nursing homes and outpatient facilities. The standard takes into consideration chemical, physical and biological airborne contaminants that can affect delivery of </a:t>
            </a:r>
            <a:r>
              <a:rPr lang="en-US" b="1" smtClean="0"/>
              <a:t>medical care to patients, the convalescence of patients and the safety of health care workers and visitors</a:t>
            </a:r>
            <a:r>
              <a:rPr lang="en-US" smtClean="0"/>
              <a:t>.</a:t>
            </a:r>
          </a:p>
          <a:p>
            <a:pPr>
              <a:spcBef>
                <a:spcPct val="0"/>
              </a:spcBef>
            </a:pPr>
            <a:endParaRPr lang="en-US" smtClean="0"/>
          </a:p>
          <a:p>
            <a:pPr>
              <a:spcBef>
                <a:spcPct val="0"/>
              </a:spcBef>
            </a:pPr>
            <a:r>
              <a:rPr lang="en-US" smtClean="0"/>
              <a:t>Standard 170 applies to new buildings, additions to existing buildings, and those alterations to existing buildings that are identified within this standard. </a:t>
            </a:r>
          </a:p>
          <a:p>
            <a:pPr>
              <a:spcBef>
                <a:spcPct val="0"/>
              </a:spcBef>
            </a:pPr>
            <a:r>
              <a:rPr lang="en-US" smtClean="0"/>
              <a:t> </a:t>
            </a:r>
          </a:p>
          <a:p>
            <a:pPr>
              <a:spcBef>
                <a:spcPct val="0"/>
              </a:spcBef>
            </a:pPr>
            <a:endParaRPr lang="en-US" smtClean="0"/>
          </a:p>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71AE6D-BB2B-4F7D-AEFD-411B80F0A034}"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221796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hlinkClick r:id="rId3"/>
              </a:rPr>
              <a:t>The </a:t>
            </a:r>
            <a:r>
              <a:rPr lang="en-US" i="1" dirty="0" smtClean="0">
                <a:hlinkClick r:id="rId3"/>
              </a:rPr>
              <a:t>Advanced Energy Design Guide</a:t>
            </a:r>
            <a:r>
              <a:rPr lang="en-US" dirty="0" smtClean="0">
                <a:hlinkClick r:id="rId3"/>
              </a:rPr>
              <a:t> series</a:t>
            </a:r>
            <a:r>
              <a:rPr lang="en-US" dirty="0" smtClean="0"/>
              <a:t> provides a practical approach to achieve advanced levels of energy savings without having to resort to detailed calculations or analysis. The guides offer </a:t>
            </a:r>
            <a:r>
              <a:rPr lang="en-US" b="1" dirty="0" smtClean="0"/>
              <a:t>contractors and designers </a:t>
            </a:r>
            <a:r>
              <a:rPr lang="en-US" dirty="0" smtClean="0"/>
              <a:t>the tools, including recommendations and how-to guidance using off-the-shelf technology, needed for achieving 30% or 50% energy savings over minimum code requirements.</a:t>
            </a:r>
            <a:endParaRPr lang="en-US" dirty="0" smtClean="0">
              <a:solidFill>
                <a:srgbClr val="FF0000"/>
              </a:solidFill>
            </a:endParaRPr>
          </a:p>
          <a:p>
            <a:pPr>
              <a:spcBef>
                <a:spcPct val="0"/>
              </a:spcBef>
            </a:pPr>
            <a:endParaRPr lang="en-US" dirty="0" smtClean="0"/>
          </a:p>
          <a:p>
            <a:pPr>
              <a:spcBef>
                <a:spcPct val="0"/>
              </a:spcBef>
            </a:pPr>
            <a:r>
              <a:rPr lang="en-US" dirty="0" smtClean="0"/>
              <a:t>50% guides</a:t>
            </a:r>
          </a:p>
          <a:p>
            <a:pPr lvl="1">
              <a:spcBef>
                <a:spcPct val="0"/>
              </a:spcBef>
            </a:pPr>
            <a:r>
              <a:rPr lang="en-US" dirty="0" smtClean="0"/>
              <a:t>K-12 schools</a:t>
            </a:r>
          </a:p>
          <a:p>
            <a:pPr lvl="1">
              <a:spcBef>
                <a:spcPct val="0"/>
              </a:spcBef>
            </a:pPr>
            <a:r>
              <a:rPr lang="en-US" dirty="0" smtClean="0"/>
              <a:t>Small-medium offices</a:t>
            </a:r>
          </a:p>
          <a:p>
            <a:pPr lvl="1">
              <a:spcBef>
                <a:spcPct val="0"/>
              </a:spcBef>
            </a:pPr>
            <a:r>
              <a:rPr lang="en-US" dirty="0" smtClean="0"/>
              <a:t>Mid-big box retail</a:t>
            </a:r>
          </a:p>
          <a:p>
            <a:pPr lvl="1">
              <a:spcBef>
                <a:spcPct val="0"/>
              </a:spcBef>
            </a:pPr>
            <a:r>
              <a:rPr lang="en-US" dirty="0" smtClean="0"/>
              <a:t>Hospitals</a:t>
            </a:r>
          </a:p>
          <a:p>
            <a:pPr>
              <a:spcBef>
                <a:spcPct val="0"/>
              </a:spcBef>
            </a:pPr>
            <a:r>
              <a:rPr lang="en-US" dirty="0" smtClean="0"/>
              <a:t>30% Guides </a:t>
            </a:r>
          </a:p>
          <a:p>
            <a:pPr lvl="1">
              <a:spcBef>
                <a:spcPct val="0"/>
              </a:spcBef>
            </a:pPr>
            <a:r>
              <a:rPr lang="en-US" dirty="0" smtClean="0"/>
              <a:t>Small hospitals</a:t>
            </a:r>
          </a:p>
          <a:p>
            <a:pPr lvl="1">
              <a:spcBef>
                <a:spcPct val="0"/>
              </a:spcBef>
            </a:pPr>
            <a:r>
              <a:rPr lang="en-US" dirty="0" smtClean="0"/>
              <a:t>Highway lodging</a:t>
            </a:r>
          </a:p>
          <a:p>
            <a:pPr lvl="1">
              <a:spcBef>
                <a:spcPct val="0"/>
              </a:spcBef>
            </a:pPr>
            <a:r>
              <a:rPr lang="en-US" dirty="0" smtClean="0"/>
              <a:t>Small warehouses and self-storage buildings</a:t>
            </a:r>
          </a:p>
          <a:p>
            <a:pPr lvl="1">
              <a:spcBef>
                <a:spcPct val="0"/>
              </a:spcBef>
            </a:pPr>
            <a:r>
              <a:rPr lang="en-US" dirty="0" smtClean="0"/>
              <a:t>K-12 Schools</a:t>
            </a:r>
          </a:p>
          <a:p>
            <a:pPr lvl="1">
              <a:spcBef>
                <a:spcPct val="0"/>
              </a:spcBef>
            </a:pPr>
            <a:r>
              <a:rPr lang="en-US" dirty="0" smtClean="0"/>
              <a:t>Small Retail</a:t>
            </a:r>
          </a:p>
          <a:p>
            <a:pPr lvl="1">
              <a:spcBef>
                <a:spcPct val="0"/>
              </a:spcBef>
            </a:pPr>
            <a:r>
              <a:rPr lang="en-US" dirty="0" smtClean="0"/>
              <a:t>Small Offices</a:t>
            </a:r>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E57C2B-F24F-4524-B5EC-9E951D3A6DE2}"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213371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p:txBody>
          <a:bodyPr>
            <a:normAutofit/>
          </a:bodyPr>
          <a:lstStyle/>
          <a:p>
            <a:pPr fontAlgn="auto">
              <a:spcBef>
                <a:spcPct val="0"/>
              </a:spcBef>
              <a:spcAft>
                <a:spcPts val="0"/>
              </a:spcAft>
              <a:defRPr/>
            </a:pPr>
            <a:r>
              <a:rPr lang="en-US" dirty="0" smtClean="0"/>
              <a:t>The secret of successful marketing is to communicate a message that the audience can relate to.  For example, a home owner can be told to look their hot water tank in their house and to look for the reference to ASHRAE Standard 90.1 with energy efficiency information.  Or if at the hardware store looking for the reference to ASHRAE Standard 52.2 on air conditioning filers.  In a hospital, air is most likely circulated in accordance with ASHRAE Standard 170.  And on air plane, the air quality is being investigated by ASHRAE research project. For each ASHRAE contribution think of a tangible example that the person you are speaking to can relate to.  Civic groups are always on the look out for new topics.</a:t>
            </a:r>
          </a:p>
          <a:p>
            <a:pPr fontAlgn="auto">
              <a:spcBef>
                <a:spcPct val="0"/>
              </a:spcBef>
              <a:spcAft>
                <a:spcPts val="0"/>
              </a:spcAft>
              <a:defRPr/>
            </a:pPr>
            <a:endParaRPr lang="en-US" dirty="0" smtClean="0"/>
          </a:p>
          <a:p>
            <a:pPr fontAlgn="auto">
              <a:spcBef>
                <a:spcPct val="0"/>
              </a:spcBef>
              <a:spcAft>
                <a:spcPts val="0"/>
              </a:spcAft>
              <a:defRPr/>
            </a:pPr>
            <a:r>
              <a:rPr lang="en-US" dirty="0" smtClean="0"/>
              <a:t>Take advantage of opportunities.  If there temperatures are unusually high, use the opportunity to speak with the local media about how newer air conditioning units are more energy efficient and provide improved performance.  Be on the look out for opportunities to write letters to the editor or as is common now send a tweet or leave a facebook message with radio or TV stations.  </a:t>
            </a:r>
          </a:p>
          <a:p>
            <a:pPr fontAlgn="auto">
              <a:spcBef>
                <a:spcPct val="0"/>
              </a:spcBef>
              <a:spcAft>
                <a:spcPts val="0"/>
              </a:spcAft>
              <a:defRPr/>
            </a:pPr>
            <a:endParaRPr lang="en-US" dirty="0" smtClean="0"/>
          </a:p>
          <a:p>
            <a:pPr fontAlgn="auto">
              <a:spcBef>
                <a:spcPct val="0"/>
              </a:spcBef>
              <a:spcAft>
                <a:spcPts val="0"/>
              </a:spcAft>
              <a:defRPr/>
            </a:pPr>
            <a:r>
              <a:rPr lang="en-US" dirty="0" smtClean="0"/>
              <a:t>Government is one of the most important audiences for ASHRAE audiences.  Make sure local governments are aware of ASHRAE standards and ASHRAE certification programs.</a:t>
            </a:r>
          </a:p>
          <a:p>
            <a:pPr fontAlgn="auto">
              <a:spcBef>
                <a:spcPct val="0"/>
              </a:spcBef>
              <a:spcAft>
                <a:spcPts val="0"/>
              </a:spcAft>
              <a:defRPr/>
            </a:pPr>
            <a:endParaRPr lang="en-US" dirty="0" smtClean="0"/>
          </a:p>
          <a:p>
            <a:pPr fontAlgn="auto">
              <a:spcBef>
                <a:spcPct val="0"/>
              </a:spcBef>
              <a:spcAft>
                <a:spcPts val="0"/>
              </a:spcAft>
              <a:defRPr/>
            </a:pPr>
            <a:r>
              <a:rPr lang="en-US" dirty="0" smtClean="0"/>
              <a:t>And take advantage of opportunities to work with local chapters of related groups.</a:t>
            </a:r>
          </a:p>
          <a:p>
            <a:pPr fontAlgn="auto">
              <a:spcBef>
                <a:spcPct val="0"/>
              </a:spcBef>
              <a:spcAft>
                <a:spcPts val="0"/>
              </a:spcAft>
              <a:defRPr/>
            </a:pPr>
            <a:endParaRPr lang="en-US" dirty="0" smtClean="0"/>
          </a:p>
          <a:p>
            <a:pPr fontAlgn="auto">
              <a:spcBef>
                <a:spcPct val="0"/>
              </a:spcBef>
              <a:spcAft>
                <a:spcPts val="0"/>
              </a:spcAft>
              <a:defRPr/>
            </a:pPr>
            <a:r>
              <a:rPr lang="en-US" dirty="0" smtClean="0"/>
              <a:t> </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3D5E6F-C6A2-4142-AE44-AB6EFBBA7E67}"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85235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ASHRAE encourages its members to spread the word about our good work. We believe that communicating to the public has important benefits, such as member recruitment and  retention, building support for ASHRAE standards and the process by which they are developed, maintaining its status as the leading HVAC&amp;R organization, public education and increased sales of products and programs</a:t>
            </a:r>
          </a:p>
          <a:p>
            <a:pPr>
              <a:spcBef>
                <a:spcPct val="0"/>
              </a:spcBef>
            </a:pPr>
            <a:r>
              <a:rPr lang="en-US" dirty="0" smtClean="0"/>
              <a:t> </a:t>
            </a:r>
          </a:p>
          <a:p>
            <a:pPr>
              <a:spcBef>
                <a:spcPct val="0"/>
              </a:spcBef>
            </a:pPr>
            <a:r>
              <a:rPr lang="en-US" dirty="0" smtClean="0"/>
              <a:t>Here are some programs and services that may help you in spreading the word about ASHRAE.</a:t>
            </a:r>
          </a:p>
          <a:p>
            <a:pPr>
              <a:spcBef>
                <a:spcPct val="0"/>
              </a:spcBef>
            </a:pPr>
            <a:r>
              <a:rPr lang="en-US" dirty="0" smtClean="0"/>
              <a:t> </a:t>
            </a:r>
          </a:p>
          <a:p>
            <a:pPr>
              <a:spcBef>
                <a:spcPct val="0"/>
              </a:spcBef>
            </a:pPr>
            <a:endParaRPr lang="en-US" dirty="0" smtClean="0"/>
          </a:p>
          <a:p>
            <a:pPr>
              <a:spcBef>
                <a:spcPct val="0"/>
              </a:spcBef>
            </a:pPr>
            <a:r>
              <a:rPr lang="en-US" dirty="0" smtClean="0"/>
              <a:t>Keep in mind that on any official basis, only the ASHRAE president is the chief spokesperson for the Society.  When external contacts occur, the ASHRAE staff will identify the appropriate spokesperson for that topic.  (ROB 1.201.036)</a:t>
            </a:r>
          </a:p>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A7D465-903A-4C22-9EC2-9DBD1B310CE0}"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68173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720E50-BC1B-4E19-BE6F-77B0AC113E74}"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341650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addition to heating, ventilating, air conditioning and refrigerating, let’s take a look at some of the other aspects of our world that ASHRAE influences, and the standards and publications involved.</a:t>
            </a:r>
          </a:p>
          <a:p>
            <a:pPr>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F2B9AA-C2EB-4F1D-9433-080D7828EA80}"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65634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Without ASHRAE references, there would not be much technical substance to the energy and indoor environment aspects of U.S. Green Building Council’s Leadership in Energy and Environmental Design (LEED).  Energy audit guidance is provided by chapter 35”Energy Use and Management” in the Applications Volume of ASHRAE Handbook and the Commercial Building Energy Audits book.  Indoor Environmental Credits included in LEED are based on Standard 62.1. References to 90.1 are prevalent in LEED.  Standard 55 for thermal comfort, the Advanced Energy Design Guides, and Guideline 1.1 for commissioning all are important contributors to the effectiveness of LEED.</a:t>
            </a:r>
          </a:p>
          <a:p>
            <a:pPr>
              <a:spcBef>
                <a:spcPct val="0"/>
              </a:spcBef>
            </a:pPr>
            <a:endParaRPr lang="en-US" smtClean="0"/>
          </a:p>
          <a:p>
            <a:pPr>
              <a:spcBef>
                <a:spcPct val="0"/>
              </a:spcBef>
            </a:pPr>
            <a:endParaRPr lang="en-US" smtClean="0"/>
          </a:p>
          <a:p>
            <a:pPr>
              <a:spcBef>
                <a:spcPct val="0"/>
              </a:spcBef>
            </a:pPr>
            <a:endParaRPr lang="en-US" smtClean="0"/>
          </a:p>
        </p:txBody>
      </p:sp>
      <p:sp>
        <p:nvSpPr>
          <p:cNvPr id="27652" name="Slide Number Placeholder 3"/>
          <p:cNvSpPr>
            <a:spLocks noGrp="1"/>
          </p:cNvSpPr>
          <p:nvPr>
            <p:ph type="sldNum" sz="quarter" idx="5"/>
          </p:nvPr>
        </p:nvSpPr>
        <p:spPr bwMode="auto">
          <a:xfrm>
            <a:off x="731520" y="6960870"/>
            <a:ext cx="3169920" cy="48006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33D5E42A-5543-4A78-B4D4-C56C318EF09B}"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8123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But if you don’t tell your story, no one else will.  To capitalize on its technical achievements and the contributions of its members, ASHRAE is always working to promote its accomplishments and communicating to the public and to related professional and business groups.  We have a lot that we can talk about.</a:t>
            </a:r>
          </a:p>
          <a:p>
            <a:pPr>
              <a:spcBef>
                <a:spcPct val="0"/>
              </a:spcBef>
            </a:pPr>
            <a:endParaRPr lang="en-US" smtClean="0"/>
          </a:p>
          <a:p>
            <a:pPr>
              <a:spcBef>
                <a:spcPct val="0"/>
              </a:spcBef>
            </a:pPr>
            <a:r>
              <a:rPr lang="en-US" smtClean="0"/>
              <a:t>Our key audiences whom you may want to reach out to include</a:t>
            </a:r>
          </a:p>
          <a:p>
            <a:pPr>
              <a:spcBef>
                <a:spcPct val="0"/>
              </a:spcBef>
            </a:pPr>
            <a:r>
              <a:rPr lang="en-US" smtClean="0"/>
              <a:t>Current members</a:t>
            </a:r>
          </a:p>
          <a:p>
            <a:pPr>
              <a:spcBef>
                <a:spcPct val="0"/>
              </a:spcBef>
            </a:pPr>
            <a:r>
              <a:rPr lang="en-US" smtClean="0"/>
              <a:t>Potential members</a:t>
            </a:r>
          </a:p>
          <a:p>
            <a:pPr>
              <a:spcBef>
                <a:spcPct val="0"/>
              </a:spcBef>
            </a:pPr>
            <a:r>
              <a:rPr lang="en-US" smtClean="0"/>
              <a:t>Government officials (local/regional/state/federal) </a:t>
            </a:r>
          </a:p>
          <a:p>
            <a:pPr>
              <a:spcBef>
                <a:spcPct val="0"/>
              </a:spcBef>
            </a:pPr>
            <a:r>
              <a:rPr lang="en-US" smtClean="0"/>
              <a:t>Opinion leaders</a:t>
            </a:r>
          </a:p>
          <a:p>
            <a:pPr>
              <a:spcBef>
                <a:spcPct val="0"/>
              </a:spcBef>
            </a:pPr>
            <a:r>
              <a:rPr lang="en-US" smtClean="0"/>
              <a:t>General public</a:t>
            </a:r>
          </a:p>
          <a:p>
            <a:pPr>
              <a:spcBef>
                <a:spcPct val="0"/>
              </a:spcBef>
            </a:pPr>
            <a:r>
              <a:rPr lang="en-US" smtClean="0"/>
              <a:t>Model code officials</a:t>
            </a:r>
          </a:p>
          <a:p>
            <a:pPr>
              <a:spcBef>
                <a:spcPct val="0"/>
              </a:spcBef>
            </a:pPr>
            <a:r>
              <a:rPr lang="en-US" smtClean="0"/>
              <a:t>Building owners and managers</a:t>
            </a:r>
          </a:p>
          <a:p>
            <a:pPr>
              <a:spcBef>
                <a:spcPct val="0"/>
              </a:spcBef>
            </a:pPr>
            <a:r>
              <a:rPr lang="en-US" smtClean="0"/>
              <a:t>Industry stakeholders</a:t>
            </a:r>
          </a:p>
          <a:p>
            <a:pPr>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11885-5A4D-4A1B-A372-F45790BA859B}"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69879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late 2009, ASHRAE, the Illuminating Engineering Society (IES) and the U.S. Green Building Council (USGBC) published the nation’s first code-intended standard for high-performance buildings. Standard 189.1, </a:t>
            </a:r>
            <a:r>
              <a:rPr lang="en-US" i="1" smtClean="0"/>
              <a:t>Standard for the Design of High-Performance, Green Buildings Except Low-Rise Residential Buildings. </a:t>
            </a:r>
            <a:r>
              <a:rPr lang="en-US" smtClean="0"/>
              <a:t>The standard is not a building rating system, but rather provides minimum requirements for high-performance, green buildings as developed through industry-wide consensus.</a:t>
            </a:r>
          </a:p>
          <a:p>
            <a:pPr>
              <a:spcBef>
                <a:spcPct val="0"/>
              </a:spcBef>
            </a:pPr>
            <a:endParaRPr lang="en-US" smtClean="0"/>
          </a:p>
          <a:p>
            <a:pPr>
              <a:spcBef>
                <a:spcPct val="0"/>
              </a:spcBef>
            </a:pPr>
            <a:r>
              <a:rPr lang="en-US" smtClean="0"/>
              <a:t>189.1 is more stringent than Standard 90.1 and contains mandatory provisions regarding indoor environmental quality. It also covers site sustainability, water use efficiency and the building’s impact on the atmosphere, materials and resources. </a:t>
            </a:r>
          </a:p>
          <a:p>
            <a:pPr>
              <a:spcBef>
                <a:spcPct val="0"/>
              </a:spcBef>
            </a:pPr>
            <a:endParaRPr lang="en-US" smtClean="0"/>
          </a:p>
          <a:p>
            <a:pPr>
              <a:spcBef>
                <a:spcPct val="0"/>
              </a:spcBef>
            </a:pPr>
            <a:r>
              <a:rPr lang="en-US" smtClean="0"/>
              <a:t>A few ways that people in the local community may see the effects of 189.1 are…(refer to slide)</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7320DB-F67E-4C53-A70C-89AE91041AAD}"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177077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Standard 90.1 sets design requirements for the efficient use of energy in buildings. Its requirements apply to:</a:t>
            </a:r>
          </a:p>
          <a:p>
            <a:pPr>
              <a:spcBef>
                <a:spcPct val="0"/>
              </a:spcBef>
              <a:buFontTx/>
              <a:buChar char="•"/>
            </a:pPr>
            <a:r>
              <a:rPr lang="en-US" smtClean="0"/>
              <a:t>the building envelope </a:t>
            </a:r>
          </a:p>
          <a:p>
            <a:pPr>
              <a:spcBef>
                <a:spcPct val="0"/>
              </a:spcBef>
              <a:buFontTx/>
              <a:buChar char="•"/>
            </a:pPr>
            <a:r>
              <a:rPr lang="en-US" smtClean="0"/>
              <a:t>distribution of energy </a:t>
            </a:r>
          </a:p>
          <a:p>
            <a:pPr>
              <a:spcBef>
                <a:spcPct val="0"/>
              </a:spcBef>
              <a:buFontTx/>
              <a:buChar char="•"/>
            </a:pPr>
            <a:r>
              <a:rPr lang="en-US" smtClean="0"/>
              <a:t>systems and equipment for auxiliaries </a:t>
            </a:r>
          </a:p>
          <a:p>
            <a:pPr>
              <a:spcBef>
                <a:spcPct val="0"/>
              </a:spcBef>
              <a:buFontTx/>
              <a:buChar char="•"/>
            </a:pPr>
            <a:r>
              <a:rPr lang="en-US" smtClean="0"/>
              <a:t>heating, ventilation, air conditioning, water heating </a:t>
            </a:r>
          </a:p>
          <a:p>
            <a:pPr>
              <a:spcBef>
                <a:spcPct val="0"/>
              </a:spcBef>
              <a:buFontTx/>
              <a:buChar char="•"/>
            </a:pPr>
            <a:r>
              <a:rPr lang="en-US" smtClean="0"/>
              <a:t>electric power and lighting. </a:t>
            </a:r>
          </a:p>
          <a:p>
            <a:pPr>
              <a:spcBef>
                <a:spcPct val="0"/>
              </a:spcBef>
            </a:pPr>
            <a:endParaRPr lang="en-US" smtClean="0"/>
          </a:p>
          <a:p>
            <a:pPr>
              <a:spcBef>
                <a:spcPct val="0"/>
              </a:spcBef>
            </a:pPr>
            <a:r>
              <a:rPr lang="en-US" smtClean="0"/>
              <a:t>The 2010 standard resulted in more than 30 percent energy savings can be achieved  vs. the 2004 standard. Without plug loads, site energy savings are 32.6 percent and energy cost savings 30.1 percent. Including plug loads, the site energy savings are estimated at 25.5 percent and energy cost savings 24 percent.</a:t>
            </a:r>
          </a:p>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1C45A5-CDDD-46EE-8D86-38F01D34C48B}"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303622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standard specifies the combinations of indoor thermal environmental factors and personal factors that will produce thermal environmental conditions acceptable to 80 percent or more of the occupants. </a:t>
            </a:r>
          </a:p>
          <a:p>
            <a:pPr>
              <a:spcBef>
                <a:spcPct val="0"/>
              </a:spcBef>
            </a:pPr>
            <a:endParaRPr lang="en-US" smtClean="0"/>
          </a:p>
          <a:p>
            <a:pPr>
              <a:spcBef>
                <a:spcPct val="0"/>
              </a:spcBef>
            </a:pPr>
            <a:r>
              <a:rPr lang="en-US" smtClean="0"/>
              <a:t>Almost everyone has had run-in with coworkers over the fight to control the thermostat—Standard 55 directly affects the comfort of a person’s indoor environment, and they probably don’t even know it’s ASHRAE putting an end to the “too hot/too cold” debate. This standard is particularly relevant to </a:t>
            </a:r>
            <a:r>
              <a:rPr lang="en-US" b="1" smtClean="0"/>
              <a:t>building owners and managers</a:t>
            </a:r>
            <a:r>
              <a:rPr lang="en-US" smtClean="0"/>
              <a:t>, who must field these complaints.</a:t>
            </a:r>
          </a:p>
          <a:p>
            <a:pPr>
              <a:spcBef>
                <a:spcPct val="0"/>
              </a:spcBef>
            </a:pPr>
            <a:endParaRPr lang="en-US" smtClean="0"/>
          </a:p>
          <a:p>
            <a:pPr>
              <a:spcBef>
                <a:spcPct val="0"/>
              </a:spcBef>
            </a:pPr>
            <a:r>
              <a:rPr lang="en-US" smtClean="0"/>
              <a:t>These environmental factors include temperature, thermal radiation, humidity and air speed, while personal factors are activity and clothing.</a:t>
            </a:r>
          </a:p>
          <a:p>
            <a:pPr>
              <a:spcBef>
                <a:spcPct val="0"/>
              </a:spcBef>
            </a:pPr>
            <a:endParaRPr lang="en-US" smtClean="0"/>
          </a:p>
          <a:p>
            <a:pPr>
              <a:spcBef>
                <a:spcPct val="0"/>
              </a:spcBef>
            </a:pPr>
            <a:r>
              <a:rPr lang="en-US" smtClean="0"/>
              <a:t>To be specific, temperatures in the winter should range from 68-74°F and 73-79°F in the summer, according to the standard.</a:t>
            </a:r>
          </a:p>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7EBFD4-DEA8-42C6-B53B-D8A55D676D11}"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252373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purpose of Standard 62.1 is to specify minimum ventilation rates and other measures intended to provide indoor air quality that is acceptable to human occupants and that minimizes adverse health effects. </a:t>
            </a:r>
          </a:p>
          <a:p>
            <a:pPr>
              <a:spcBef>
                <a:spcPct val="0"/>
              </a:spcBef>
            </a:pPr>
            <a:endParaRPr lang="en-US" smtClean="0"/>
          </a:p>
          <a:p>
            <a:pPr>
              <a:spcBef>
                <a:spcPct val="0"/>
              </a:spcBef>
            </a:pPr>
            <a:r>
              <a:rPr lang="en-US" b="1" smtClean="0"/>
              <a:t>The standard plays an important role around the world in providing for occupants’ well-being by improving indoor air quality. </a:t>
            </a:r>
            <a:r>
              <a:rPr lang="en-US" smtClean="0"/>
              <a:t>The standard provides guidance for the design and operation of HVAC systems for a range of building types and functions. It includes minimum requirements for maintaining a safe, healthy and comfortable indoor environment for building occupants.</a:t>
            </a:r>
          </a:p>
          <a:p>
            <a:pPr>
              <a:spcBef>
                <a:spcPct val="0"/>
              </a:spcBef>
            </a:pPr>
            <a:endParaRPr lang="en-US" smtClean="0"/>
          </a:p>
          <a:p>
            <a:pPr>
              <a:spcBef>
                <a:spcPct val="0"/>
              </a:spcBef>
            </a:pPr>
            <a:endParaRPr lang="en-US" smtClean="0"/>
          </a:p>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A908C-B059-4BCA-B89E-02D3785E31B4}"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020602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Standard 62.2 limits sources of pollutants and requires a small amount of mechanical ventilation to provide dilution for unavoidable contaminants in homes. The standard ensures that HVAC and other systems work together to effectively ventilate homes and minimize sources of indoor pollution.</a:t>
            </a:r>
          </a:p>
          <a:p>
            <a:pPr>
              <a:spcBef>
                <a:spcPct val="0"/>
              </a:spcBef>
            </a:pPr>
            <a:endParaRPr lang="en-US" smtClean="0"/>
          </a:p>
          <a:p>
            <a:pPr>
              <a:spcBef>
                <a:spcPct val="0"/>
              </a:spcBef>
            </a:pPr>
            <a:endParaRPr lang="en-US" smtClean="0"/>
          </a:p>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563E7C-E25E-4DC1-9089-CE859BB47291}"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1777455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7" name="Picture 13" descr="logo for powerpointuse.png"/>
          <p:cNvPicPr>
            <a:picLocks noChangeAspect="1"/>
          </p:cNvPicPr>
          <p:nvPr userDrawn="1"/>
        </p:nvPicPr>
        <p:blipFill>
          <a:blip r:embed="rId2" cstate="print"/>
          <a:stretch>
            <a:fillRect/>
          </a:stretch>
        </p:blipFill>
        <p:spPr bwMode="auto">
          <a:xfrm>
            <a:off x="7316583" y="533400"/>
            <a:ext cx="1319621" cy="914400"/>
          </a:xfrm>
          <a:prstGeom prst="rect">
            <a:avLst/>
          </a:prstGeom>
          <a:noFill/>
          <a:ln w="9525">
            <a:noFill/>
            <a:miter lim="800000"/>
            <a:headEnd/>
            <a:tailEnd/>
          </a:ln>
        </p:spPr>
      </p:pic>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8" name="Date Placeholder 18"/>
          <p:cNvSpPr>
            <a:spLocks noGrp="1"/>
          </p:cNvSpPr>
          <p:nvPr>
            <p:ph type="dt" sz="half" idx="10"/>
          </p:nvPr>
        </p:nvSpPr>
        <p:spPr/>
        <p:txBody>
          <a:bodyPr/>
          <a:lstStyle>
            <a:lvl1pPr>
              <a:defRPr/>
            </a:lvl1pPr>
            <a:extLst/>
          </a:lstStyle>
          <a:p>
            <a:pPr>
              <a:defRPr/>
            </a:pPr>
            <a:fld id="{791F8480-E1D7-4DB6-996D-19144DB0FE69}" type="datetimeFigureOut">
              <a:rPr lang="en-US"/>
              <a:pPr>
                <a:defRPr/>
              </a:pPr>
              <a:t>9/10/2013</a:t>
            </a:fld>
            <a:endParaRPr lang="en-US" dirty="0"/>
          </a:p>
        </p:txBody>
      </p:sp>
      <p:sp>
        <p:nvSpPr>
          <p:cNvPr id="9" name="Footer Placeholder 7"/>
          <p:cNvSpPr>
            <a:spLocks noGrp="1"/>
          </p:cNvSpPr>
          <p:nvPr>
            <p:ph type="ftr" sz="quarter" idx="11"/>
          </p:nvPr>
        </p:nvSpPr>
        <p:spPr/>
        <p:txBody>
          <a:bodyPr/>
          <a:lstStyle>
            <a:lvl1pPr>
              <a:defRPr/>
            </a:lvl1pPr>
            <a:extLst/>
          </a:lstStyle>
          <a:p>
            <a:pPr>
              <a:defRPr/>
            </a:pPr>
            <a:endParaRPr lang="en-US"/>
          </a:p>
        </p:txBody>
      </p:sp>
      <p:sp>
        <p:nvSpPr>
          <p:cNvPr id="10" name="Slide Number Placeholder 10"/>
          <p:cNvSpPr>
            <a:spLocks noGrp="1"/>
          </p:cNvSpPr>
          <p:nvPr>
            <p:ph type="sldNum" sz="quarter" idx="12"/>
          </p:nvPr>
        </p:nvSpPr>
        <p:spPr/>
        <p:txBody>
          <a:bodyPr/>
          <a:lstStyle>
            <a:lvl1pPr>
              <a:defRPr/>
            </a:lvl1pPr>
            <a:extLst/>
          </a:lstStyle>
          <a:p>
            <a:pPr>
              <a:defRPr/>
            </a:pPr>
            <a:fld id="{09B3EDD3-E605-43EE-966A-F2221C7BBDA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0" descr="logo for powerpointuse.png"/>
          <p:cNvPicPr>
            <a:picLocks noChangeAspect="1"/>
          </p:cNvPicPr>
          <p:nvPr userDrawn="1"/>
        </p:nvPicPr>
        <p:blipFill>
          <a:blip r:embed="rId2" cstate="print"/>
          <a:srcRect/>
          <a:stretch>
            <a:fillRect/>
          </a:stretch>
        </p:blipFill>
        <p:spPr bwMode="auto">
          <a:xfrm>
            <a:off x="7315200" y="533400"/>
            <a:ext cx="1322388" cy="914400"/>
          </a:xfrm>
          <a:prstGeom prst="rect">
            <a:avLst/>
          </a:prstGeom>
          <a:noFill/>
          <a:ln w="9525">
            <a:noFill/>
            <a:miter lim="800000"/>
            <a:headEnd/>
            <a:tailEnd/>
          </a:ln>
        </p:spPr>
      </p:pic>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3875DCFF-D57B-4CE5-A0EF-DF01E1E8B2F5}" type="datetimeFigureOut">
              <a:rPr lang="en-US"/>
              <a:pPr>
                <a:defRPr/>
              </a:pPr>
              <a:t>9/10/2013</a:t>
            </a:fld>
            <a:endParaRPr lang="en-US" dirty="0"/>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93D1D688-3B8B-4A88-B5CA-15D23BC3E26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769728A2-8F93-4DC1-B063-5563B27F5BC5}" type="datetimeFigureOut">
              <a:rPr lang="en-US"/>
              <a:pPr>
                <a:defRPr/>
              </a:pPr>
              <a:t>9/10/2013</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2362BD34-CB85-4646-8966-8BC1D025410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908050"/>
            <a:ext cx="36671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87838" y="908050"/>
            <a:ext cx="3668712"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1831848"/>
            <a:ext cx="8183880" cy="3502152"/>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4"/>
          <p:cNvSpPr>
            <a:spLocks noGrp="1"/>
          </p:cNvSpPr>
          <p:nvPr>
            <p:ph type="dt" sz="half" idx="10"/>
          </p:nvPr>
        </p:nvSpPr>
        <p:spPr/>
        <p:txBody>
          <a:bodyPr/>
          <a:lstStyle>
            <a:lvl1pPr>
              <a:defRPr/>
            </a:lvl1pPr>
          </a:lstStyle>
          <a:p>
            <a:pPr>
              <a:defRPr/>
            </a:pPr>
            <a:fld id="{0266ABE6-019C-49D5-971E-E3AF8914C159}" type="datetimeFigureOut">
              <a:rPr lang="en-US"/>
              <a:pPr>
                <a:defRPr/>
              </a:pPr>
              <a:t>9/10/2013</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03A941C-E999-4B2D-BDC3-4BB385230BC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6" name="Picture 13" descr="logo for powerpointuse.png"/>
          <p:cNvPicPr>
            <a:picLocks noChangeAspect="1"/>
          </p:cNvPicPr>
          <p:nvPr userDrawn="1"/>
        </p:nvPicPr>
        <p:blipFill>
          <a:blip r:embed="rId2" cstate="print"/>
          <a:stretch>
            <a:fillRect/>
          </a:stretch>
        </p:blipFill>
        <p:spPr bwMode="auto">
          <a:xfrm>
            <a:off x="7316583" y="533400"/>
            <a:ext cx="1319621" cy="914400"/>
          </a:xfrm>
          <a:prstGeom prst="rect">
            <a:avLst/>
          </a:prstGeom>
          <a:noFill/>
          <a:ln w="9525">
            <a:noFill/>
            <a:miter lim="800000"/>
            <a:headEnd/>
            <a:tailEnd/>
          </a:ln>
        </p:spPr>
      </p:pic>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extLst/>
          </a:lstStyle>
          <a:p>
            <a:pPr>
              <a:defRPr/>
            </a:pPr>
            <a:fld id="{EC720ED7-FB9B-4C7E-ADCD-7B542E443745}" type="datetimeFigureOut">
              <a:rPr lang="en-US"/>
              <a:pPr>
                <a:defRPr/>
              </a:pPr>
              <a:t>9/10/2013</a:t>
            </a:fld>
            <a:endParaRPr lang="en-US" dirty="0"/>
          </a:p>
        </p:txBody>
      </p:sp>
      <p:sp>
        <p:nvSpPr>
          <p:cNvPr id="8" name="Footer Placeholder 4"/>
          <p:cNvSpPr>
            <a:spLocks noGrp="1"/>
          </p:cNvSpPr>
          <p:nvPr>
            <p:ph type="ftr" sz="quarter" idx="11"/>
          </p:nvPr>
        </p:nvSpPr>
        <p:spPr/>
        <p:txBody>
          <a:bodyPr/>
          <a:lstStyle>
            <a:lvl1pPr>
              <a:defRPr/>
            </a:lvl1pPr>
            <a:extLst/>
          </a:lstStyle>
          <a:p>
            <a:pPr>
              <a:defRPr/>
            </a:pPr>
            <a:endParaRPr lang="en-US"/>
          </a:p>
        </p:txBody>
      </p:sp>
      <p:sp>
        <p:nvSpPr>
          <p:cNvPr id="9" name="Slide Number Placeholder 5"/>
          <p:cNvSpPr>
            <a:spLocks noGrp="1"/>
          </p:cNvSpPr>
          <p:nvPr>
            <p:ph type="sldNum" sz="quarter" idx="12"/>
          </p:nvPr>
        </p:nvSpPr>
        <p:spPr/>
        <p:txBody>
          <a:bodyPr/>
          <a:lstStyle>
            <a:lvl1pPr>
              <a:defRPr/>
            </a:lvl1pPr>
            <a:extLst/>
          </a:lstStyle>
          <a:p>
            <a:pPr>
              <a:defRPr/>
            </a:pPr>
            <a:fld id="{E60F689B-C249-4761-A34D-A71F3D37BC9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CC30F7B-CA8D-4A00-A7BD-05C6CB6EF0BD}" type="datetimeFigureOut">
              <a:rPr lang="en-US"/>
              <a:pPr>
                <a:defRPr/>
              </a:pPr>
              <a:t>9/10/2013</a:t>
            </a:fld>
            <a:endParaRPr lang="en-US" dirty="0"/>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027E255-D981-4E47-87CE-09349E0E03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524000"/>
            <a:ext cx="3931920" cy="373380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52169" y="1524000"/>
            <a:ext cx="3931920" cy="373380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EDE4F0BC-3355-4511-B24D-73C005DED3D3}" type="datetimeFigureOut">
              <a:rPr lang="en-US"/>
              <a:pPr>
                <a:defRPr/>
              </a:pPr>
              <a:t>9/10/2013</a:t>
            </a:fld>
            <a:endParaRPr lang="en-US" dirty="0"/>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B1EBD7BA-9B2D-494D-A84C-1537D4A065A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6E4D8BB8-50A0-4B49-ADE9-674A802D5591}" type="datetimeFigureOut">
              <a:rPr lang="en-US"/>
              <a:pPr>
                <a:defRPr/>
              </a:pPr>
              <a:t>9/10/2013</a:t>
            </a:fld>
            <a:endParaRPr lang="en-US" dirty="0"/>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6DEBF2F-50E2-4017-8668-945FA0E168E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p:txBody>
          <a:bodyPr/>
          <a:lstStyle>
            <a:lvl1pPr>
              <a:defRPr/>
            </a:lvl1pPr>
            <a:extLst/>
          </a:lstStyle>
          <a:p>
            <a:pPr>
              <a:defRPr/>
            </a:pPr>
            <a:fld id="{40DA95F9-7410-4D53-BF4B-15163D4C2C8B}" type="datetimeFigureOut">
              <a:rPr lang="en-US"/>
              <a:pPr>
                <a:defRPr/>
              </a:pPr>
              <a:t>9/10/2013</a:t>
            </a:fld>
            <a:endParaRPr lang="en-US" dirty="0"/>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C0AE6E8F-AE60-4712-B064-D7F869E7B2C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103DBB98-E2A5-412E-AD27-B4BD4336696E}" type="datetimeFigureOut">
              <a:rPr lang="en-US"/>
              <a:pPr>
                <a:defRPr/>
              </a:pPr>
              <a:t>9/10/2013</a:t>
            </a:fld>
            <a:endParaRPr lang="en-US" dirty="0"/>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D56895F-63AE-448D-B562-58A6B431627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pic>
        <p:nvPicPr>
          <p:cNvPr id="7" name="Picture 13" descr="logo for powerpointuse.png"/>
          <p:cNvPicPr>
            <a:picLocks noChangeAspect="1"/>
          </p:cNvPicPr>
          <p:nvPr userDrawn="1"/>
        </p:nvPicPr>
        <p:blipFill>
          <a:blip r:embed="rId2" cstate="print"/>
          <a:srcRect/>
          <a:stretch>
            <a:fillRect/>
          </a:stretch>
        </p:blipFill>
        <p:spPr bwMode="auto">
          <a:xfrm>
            <a:off x="7315200" y="533400"/>
            <a:ext cx="1322388" cy="914400"/>
          </a:xfrm>
          <a:prstGeom prst="rect">
            <a:avLst/>
          </a:prstGeom>
          <a:noFill/>
          <a:ln w="9525">
            <a:noFill/>
            <a:miter lim="800000"/>
            <a:headEnd/>
            <a:tailEnd/>
          </a:ln>
        </p:spPr>
      </p:pic>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extLst/>
          </a:lstStyle>
          <a:p>
            <a:pPr>
              <a:defRPr/>
            </a:pPr>
            <a:fld id="{30100BD7-C029-47F1-ADE7-4D3B71475C4C}" type="datetimeFigureOut">
              <a:rPr lang="en-US"/>
              <a:pPr>
                <a:defRPr/>
              </a:pPr>
              <a:t>9/10/2013</a:t>
            </a:fld>
            <a:endParaRPr lang="en-US" dirty="0"/>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E8FF68FD-F38A-48CE-98C4-77DEBE613BA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1447800"/>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BBF08204-80E6-4BCA-8A9B-5A896F0D5A6C}" type="datetimeFigureOut">
              <a:rPr lang="en-US"/>
              <a:pPr>
                <a:defRPr/>
              </a:pPr>
              <a:t>9/10/2013</a:t>
            </a:fld>
            <a:endParaRPr lang="en-US" dirty="0"/>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dirty="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399059FD-9C9D-44BF-871F-9BA0436B500D}" type="slidenum">
              <a:rPr lang="en-US"/>
              <a:pPr>
                <a:defRPr/>
              </a:pPr>
              <a:t>‹#›</a:t>
            </a:fld>
            <a:endParaRPr lang="en-US" dirty="0"/>
          </a:p>
        </p:txBody>
      </p:sp>
      <p:pic>
        <p:nvPicPr>
          <p:cNvPr id="1035" name="Picture 9" descr="logo for powerpointuse.png"/>
          <p:cNvPicPr>
            <a:picLocks noChangeAspect="1"/>
          </p:cNvPicPr>
          <p:nvPr userDrawn="1"/>
        </p:nvPicPr>
        <p:blipFill>
          <a:blip r:embed="rId14" cstate="print"/>
          <a:stretch>
            <a:fillRect/>
          </a:stretch>
        </p:blipFill>
        <p:spPr bwMode="auto">
          <a:xfrm>
            <a:off x="7316583" y="533400"/>
            <a:ext cx="1319621"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79" r:id="rId2"/>
    <p:sldLayoutId id="2147483686" r:id="rId3"/>
    <p:sldLayoutId id="2147483680" r:id="rId4"/>
    <p:sldLayoutId id="2147483681" r:id="rId5"/>
    <p:sldLayoutId id="2147483682" r:id="rId6"/>
    <p:sldLayoutId id="2147483687" r:id="rId7"/>
    <p:sldLayoutId id="2147483683" r:id="rId8"/>
    <p:sldLayoutId id="2147483688" r:id="rId9"/>
    <p:sldLayoutId id="2147483689" r:id="rId10"/>
    <p:sldLayoutId id="2147483684" r:id="rId11"/>
    <p:sldLayoutId id="2147483690" r:id="rId12"/>
  </p:sldLayoutIdLst>
  <p:txStyles>
    <p:titleStyle>
      <a:lvl1pPr algn="l" rtl="0" fontAlgn="base">
        <a:spcBef>
          <a:spcPct val="0"/>
        </a:spcBef>
        <a:spcAft>
          <a:spcPct val="0"/>
        </a:spcAft>
        <a:defRPr sz="3600" b="1" kern="1200">
          <a:solidFill>
            <a:srgbClr val="52BDE0"/>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52BDE0"/>
          </a:solidFill>
          <a:latin typeface="Verdana" pitchFamily="34" charset="0"/>
        </a:defRPr>
      </a:lvl2pPr>
      <a:lvl3pPr algn="l" rtl="0" fontAlgn="base">
        <a:spcBef>
          <a:spcPct val="0"/>
        </a:spcBef>
        <a:spcAft>
          <a:spcPct val="0"/>
        </a:spcAft>
        <a:defRPr sz="3600" b="1">
          <a:solidFill>
            <a:srgbClr val="52BDE0"/>
          </a:solidFill>
          <a:latin typeface="Verdana" pitchFamily="34" charset="0"/>
        </a:defRPr>
      </a:lvl3pPr>
      <a:lvl4pPr algn="l" rtl="0" fontAlgn="base">
        <a:spcBef>
          <a:spcPct val="0"/>
        </a:spcBef>
        <a:spcAft>
          <a:spcPct val="0"/>
        </a:spcAft>
        <a:defRPr sz="3600" b="1">
          <a:solidFill>
            <a:srgbClr val="52BDE0"/>
          </a:solidFill>
          <a:latin typeface="Verdana" pitchFamily="34" charset="0"/>
        </a:defRPr>
      </a:lvl4pPr>
      <a:lvl5pPr algn="l" rtl="0" fontAlgn="base">
        <a:spcBef>
          <a:spcPct val="0"/>
        </a:spcBef>
        <a:spcAft>
          <a:spcPct val="0"/>
        </a:spcAft>
        <a:defRPr sz="3600" b="1">
          <a:solidFill>
            <a:srgbClr val="52BDE0"/>
          </a:solidFill>
          <a:latin typeface="Verdana" pitchFamily="34" charset="0"/>
        </a:defRPr>
      </a:lvl5pPr>
      <a:lvl6pPr marL="457200" algn="l" rtl="0" fontAlgn="base">
        <a:spcBef>
          <a:spcPct val="0"/>
        </a:spcBef>
        <a:spcAft>
          <a:spcPct val="0"/>
        </a:spcAft>
        <a:defRPr sz="3600" b="1">
          <a:solidFill>
            <a:srgbClr val="52BDE0"/>
          </a:solidFill>
          <a:latin typeface="Verdana" pitchFamily="34" charset="0"/>
        </a:defRPr>
      </a:lvl6pPr>
      <a:lvl7pPr marL="914400" algn="l" rtl="0" fontAlgn="base">
        <a:spcBef>
          <a:spcPct val="0"/>
        </a:spcBef>
        <a:spcAft>
          <a:spcPct val="0"/>
        </a:spcAft>
        <a:defRPr sz="3600" b="1">
          <a:solidFill>
            <a:srgbClr val="52BDE0"/>
          </a:solidFill>
          <a:latin typeface="Verdana" pitchFamily="34" charset="0"/>
        </a:defRPr>
      </a:lvl7pPr>
      <a:lvl8pPr marL="1371600" algn="l" rtl="0" fontAlgn="base">
        <a:spcBef>
          <a:spcPct val="0"/>
        </a:spcBef>
        <a:spcAft>
          <a:spcPct val="0"/>
        </a:spcAft>
        <a:defRPr sz="3600" b="1">
          <a:solidFill>
            <a:srgbClr val="52BDE0"/>
          </a:solidFill>
          <a:latin typeface="Verdana" pitchFamily="34" charset="0"/>
        </a:defRPr>
      </a:lvl8pPr>
      <a:lvl9pPr marL="1828800" algn="l" rtl="0" fontAlgn="base">
        <a:spcBef>
          <a:spcPct val="0"/>
        </a:spcBef>
        <a:spcAft>
          <a:spcPct val="0"/>
        </a:spcAft>
        <a:defRPr sz="3600" b="1">
          <a:solidFill>
            <a:srgbClr val="52BDE0"/>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080E"/>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080E"/>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FF4D00"/>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8077200" cy="2209800"/>
          </a:xfrm>
        </p:spPr>
        <p:txBody>
          <a:bodyPr>
            <a:noAutofit/>
          </a:bodyPr>
          <a:lstStyle/>
          <a:p>
            <a:pPr algn="ctr" fontAlgn="auto">
              <a:spcAft>
                <a:spcPts val="0"/>
              </a:spcAft>
              <a:defRPr/>
            </a:pPr>
            <a:r>
              <a:rPr lang="en-US" sz="4000" dirty="0" smtClean="0"/>
              <a:t/>
            </a:r>
            <a:br>
              <a:rPr lang="en-US" sz="4000" dirty="0" smtClean="0"/>
            </a:br>
            <a:r>
              <a:rPr lang="en-US" sz="4000" dirty="0" smtClean="0"/>
              <a:t>Marketing Member</a:t>
            </a:r>
            <a:br>
              <a:rPr lang="en-US" sz="4000" dirty="0" smtClean="0"/>
            </a:br>
            <a:r>
              <a:rPr lang="en-US" sz="4000" dirty="0" smtClean="0"/>
              <a:t>Benefits,</a:t>
            </a:r>
            <a:br>
              <a:rPr lang="en-US" sz="4000" dirty="0" smtClean="0"/>
            </a:br>
            <a:r>
              <a:rPr lang="en-US" sz="4000" dirty="0" smtClean="0"/>
              <a:t>Publications, Discounts</a:t>
            </a:r>
            <a:endParaRPr lang="en-US" sz="4000" dirty="0"/>
          </a:p>
        </p:txBody>
      </p:sp>
      <p:sp>
        <p:nvSpPr>
          <p:cNvPr id="4" name="Rounded Rectangle 3"/>
          <p:cNvSpPr/>
          <p:nvPr/>
        </p:nvSpPr>
        <p:spPr>
          <a:xfrm>
            <a:off x="381000" y="4343400"/>
            <a:ext cx="1143000" cy="1371600"/>
          </a:xfrm>
          <a:prstGeom prst="roundRect">
            <a:avLst/>
          </a:prstGeom>
          <a:blipFill>
            <a:blip r:embed="rId3"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ounded Rectangle 4"/>
          <p:cNvSpPr/>
          <p:nvPr/>
        </p:nvSpPr>
        <p:spPr>
          <a:xfrm>
            <a:off x="4724400" y="4343400"/>
            <a:ext cx="1143000" cy="1371600"/>
          </a:xfrm>
          <a:prstGeom prst="roundRect">
            <a:avLst/>
          </a:prstGeom>
          <a:blipFill>
            <a:blip r:embed="rId4"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ounded Rectangle 5"/>
          <p:cNvSpPr/>
          <p:nvPr/>
        </p:nvSpPr>
        <p:spPr>
          <a:xfrm>
            <a:off x="3276600" y="4343400"/>
            <a:ext cx="1143000" cy="1371600"/>
          </a:xfrm>
          <a:prstGeom prst="roundRect">
            <a:avLst/>
          </a:prstGeom>
          <a:blipFill>
            <a:blip r:embed="rId5"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ed Rectangle 6"/>
          <p:cNvSpPr/>
          <p:nvPr/>
        </p:nvSpPr>
        <p:spPr>
          <a:xfrm>
            <a:off x="1828800" y="4343400"/>
            <a:ext cx="1143000" cy="1371600"/>
          </a:xfrm>
          <a:prstGeom prst="roundRect">
            <a:avLst/>
          </a:prstGeom>
          <a:blipFill>
            <a:blip r:embed="rId6"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ed Rectangle 7"/>
          <p:cNvSpPr/>
          <p:nvPr/>
        </p:nvSpPr>
        <p:spPr>
          <a:xfrm>
            <a:off x="7620000" y="4343400"/>
            <a:ext cx="1143000" cy="1371600"/>
          </a:xfrm>
          <a:prstGeom prst="roundRect">
            <a:avLst/>
          </a:prstGeom>
          <a:blipFill>
            <a:blip r:embed="rId7"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ed Rectangle 8"/>
          <p:cNvSpPr/>
          <p:nvPr/>
        </p:nvSpPr>
        <p:spPr>
          <a:xfrm>
            <a:off x="6172200" y="4343400"/>
            <a:ext cx="1143000" cy="1371600"/>
          </a:xfrm>
          <a:prstGeom prst="roundRect">
            <a:avLst/>
          </a:prstGeom>
          <a:blipFill>
            <a:blip r:embed="rId8"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3657600" y="3505200"/>
            <a:ext cx="5105400" cy="369332"/>
          </a:xfrm>
          <a:prstGeom prst="rect">
            <a:avLst/>
          </a:prstGeom>
          <a:noFill/>
        </p:spPr>
        <p:txBody>
          <a:bodyPr wrap="square" rtlCol="0">
            <a:spAutoFit/>
          </a:bodyPr>
          <a:lstStyle/>
          <a:p>
            <a:pPr algn="r"/>
            <a:endParaRPr lang="en-US"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Standard 62.2</a:t>
            </a:r>
          </a:p>
        </p:txBody>
      </p:sp>
      <p:sp>
        <p:nvSpPr>
          <p:cNvPr id="9219" name="Content Placeholder 5"/>
          <p:cNvSpPr>
            <a:spLocks noGrp="1"/>
          </p:cNvSpPr>
          <p:nvPr>
            <p:ph idx="1"/>
          </p:nvPr>
        </p:nvSpPr>
        <p:spPr>
          <a:xfrm>
            <a:off x="503238" y="1831975"/>
            <a:ext cx="8183562" cy="3502025"/>
          </a:xfrm>
        </p:spPr>
        <p:txBody>
          <a:bodyPr>
            <a:normAutofit fontScale="92500"/>
          </a:bodyPr>
          <a:lstStyle/>
          <a:p>
            <a:pPr marL="265176" indent="-265176" fontAlgn="auto">
              <a:spcAft>
                <a:spcPts val="0"/>
              </a:spcAft>
              <a:buFont typeface="Wingdings 2"/>
              <a:buChar char=""/>
              <a:defRPr/>
            </a:pPr>
            <a:r>
              <a:rPr lang="en-US" dirty="0" smtClean="0"/>
              <a:t>Defines the roles of and minimum requirements for mechanical and natural ventilation systems and the building envelope intended to provide acceptable indoor air quality in low-rise residential buildings </a:t>
            </a:r>
          </a:p>
          <a:p>
            <a:pPr marL="265176" indent="-265176" fontAlgn="auto">
              <a:spcAft>
                <a:spcPts val="0"/>
              </a:spcAft>
              <a:buFont typeface="Wingdings 2"/>
              <a:buChar char=""/>
              <a:defRPr/>
            </a:pPr>
            <a:r>
              <a:rPr lang="en-US" dirty="0" smtClean="0"/>
              <a:t>Limits sources of pollutants and requiring enough mechanical ventilation to provide dilution for unavoidable contaminants </a:t>
            </a:r>
          </a:p>
        </p:txBody>
      </p:sp>
      <p:pic>
        <p:nvPicPr>
          <p:cNvPr id="11268" name="Picture 5" descr="H:\PR\Images\Publication Images\standards\62 2_2010_FINALcovers 1.jpg"/>
          <p:cNvPicPr>
            <a:picLocks noChangeAspect="1" noChangeArrowheads="1"/>
          </p:cNvPicPr>
          <p:nvPr/>
        </p:nvPicPr>
        <p:blipFill>
          <a:blip r:embed="rId3" cstate="print"/>
          <a:srcRect/>
          <a:stretch>
            <a:fillRect/>
          </a:stretch>
        </p:blipFill>
        <p:spPr bwMode="auto">
          <a:xfrm rot="702730">
            <a:off x="7236553" y="4909737"/>
            <a:ext cx="1239837" cy="1604565"/>
          </a:xfrm>
          <a:prstGeom prst="roundRect">
            <a:avLst>
              <a:gd name="adj" fmla="val 4167"/>
            </a:avLst>
          </a:prstGeom>
          <a:solidFill>
            <a:srgbClr val="FFFFFF"/>
          </a:solidFill>
          <a:ln w="28575" cap="sq">
            <a:solidFill>
              <a:schemeClr val="accent1">
                <a:lumMod val="75000"/>
              </a:schemeClr>
            </a:solidFill>
            <a:miter lim="800000"/>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Standard 170</a:t>
            </a:r>
          </a:p>
        </p:txBody>
      </p:sp>
      <p:sp>
        <p:nvSpPr>
          <p:cNvPr id="6" name="Content Placeholder 5"/>
          <p:cNvSpPr>
            <a:spLocks noGrp="1"/>
          </p:cNvSpPr>
          <p:nvPr>
            <p:ph idx="1"/>
          </p:nvPr>
        </p:nvSpPr>
        <p:spPr>
          <a:xfrm>
            <a:off x="503238" y="1831975"/>
            <a:ext cx="8183562" cy="3502025"/>
          </a:xfrm>
        </p:spPr>
        <p:txBody>
          <a:bodyPr>
            <a:normAutofit lnSpcReduction="10000"/>
          </a:bodyPr>
          <a:lstStyle/>
          <a:p>
            <a:pPr marL="265176" indent="-265176" fontAlgn="auto">
              <a:spcAft>
                <a:spcPts val="0"/>
              </a:spcAft>
              <a:buFont typeface="Wingdings 2"/>
              <a:buChar char=""/>
              <a:defRPr/>
            </a:pPr>
            <a:r>
              <a:rPr lang="en-US" dirty="0" smtClean="0"/>
              <a:t>Provides control for comfort, infection and odor in health care facilities, including:</a:t>
            </a:r>
          </a:p>
          <a:p>
            <a:pPr marL="548640" lvl="1" indent="-201168" fontAlgn="auto">
              <a:spcAft>
                <a:spcPts val="0"/>
              </a:spcAft>
              <a:buFont typeface="Verdana"/>
              <a:buChar char="◦"/>
              <a:defRPr/>
            </a:pPr>
            <a:r>
              <a:rPr lang="en-US" dirty="0" smtClean="0"/>
              <a:t>Hospitals</a:t>
            </a:r>
          </a:p>
          <a:p>
            <a:pPr marL="548640" lvl="1" indent="-201168" fontAlgn="auto">
              <a:spcAft>
                <a:spcPts val="0"/>
              </a:spcAft>
              <a:buFont typeface="Verdana"/>
              <a:buChar char="◦"/>
              <a:defRPr/>
            </a:pPr>
            <a:r>
              <a:rPr lang="en-US" dirty="0" smtClean="0"/>
              <a:t>Nursing homes</a:t>
            </a:r>
          </a:p>
          <a:p>
            <a:pPr marL="548640" lvl="1" indent="-201168" fontAlgn="auto">
              <a:spcAft>
                <a:spcPts val="0"/>
              </a:spcAft>
              <a:buFont typeface="Verdana"/>
              <a:buChar char="◦"/>
              <a:defRPr/>
            </a:pPr>
            <a:r>
              <a:rPr lang="en-US" dirty="0" smtClean="0"/>
              <a:t>Outpatient facilities</a:t>
            </a:r>
          </a:p>
          <a:p>
            <a:pPr marL="265176" indent="-265176" fontAlgn="auto">
              <a:spcAft>
                <a:spcPts val="0"/>
              </a:spcAft>
              <a:buFont typeface="Wingdings 2"/>
              <a:buChar char=""/>
              <a:defRPr/>
            </a:pPr>
            <a:r>
              <a:rPr lang="en-US" dirty="0" smtClean="0"/>
              <a:t>Protects patients and healthcare workers from chemical, physical and biological airborne contaminants </a:t>
            </a:r>
          </a:p>
        </p:txBody>
      </p:sp>
      <p:pic>
        <p:nvPicPr>
          <p:cNvPr id="12292" name="Content Placeholder 6" descr="170_2008_FrontCoverOnly.jpg"/>
          <p:cNvPicPr>
            <a:picLocks noGrp="1" noChangeAspect="1"/>
          </p:cNvPicPr>
          <p:nvPr>
            <p:ph sz="half" idx="4294967295"/>
          </p:nvPr>
        </p:nvPicPr>
        <p:blipFill>
          <a:blip r:embed="rId3" cstate="print"/>
          <a:srcRect/>
          <a:stretch>
            <a:fillRect/>
          </a:stretch>
        </p:blipFill>
        <p:spPr>
          <a:xfrm rot="683825">
            <a:off x="7007801" y="4757487"/>
            <a:ext cx="1270055" cy="1642882"/>
          </a:xfrm>
          <a:prstGeom prst="roundRect">
            <a:avLst>
              <a:gd name="adj" fmla="val 4167"/>
            </a:avLst>
          </a:prstGeom>
          <a:solidFill>
            <a:srgbClr val="FFFFFF"/>
          </a:solidFill>
          <a:ln w="28575" cap="sq">
            <a:solidFill>
              <a:schemeClr val="accent1">
                <a:lumMod val="7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4983163"/>
            <a:ext cx="8183562" cy="1052512"/>
          </a:xfrm>
        </p:spPr>
        <p:txBody>
          <a:bodyPr>
            <a:normAutofit fontScale="90000"/>
          </a:bodyPr>
          <a:lstStyle/>
          <a:p>
            <a:pPr fontAlgn="auto">
              <a:spcAft>
                <a:spcPts val="0"/>
              </a:spcAft>
              <a:defRPr/>
            </a:pPr>
            <a:r>
              <a:rPr lang="en-US" dirty="0" smtClean="0">
                <a:solidFill>
                  <a:schemeClr val="accent1">
                    <a:tint val="88000"/>
                    <a:satMod val="150000"/>
                  </a:schemeClr>
                </a:solidFill>
              </a:rPr>
              <a:t>Advanced Energy Design Guides</a:t>
            </a:r>
            <a:endParaRPr lang="en-US" dirty="0">
              <a:solidFill>
                <a:schemeClr val="accent1">
                  <a:tint val="88000"/>
                  <a:satMod val="150000"/>
                </a:schemeClr>
              </a:solidFill>
            </a:endParaRPr>
          </a:p>
        </p:txBody>
      </p:sp>
      <p:sp>
        <p:nvSpPr>
          <p:cNvPr id="19459" name="Content Placeholder 4"/>
          <p:cNvSpPr>
            <a:spLocks noGrp="1"/>
          </p:cNvSpPr>
          <p:nvPr>
            <p:ph idx="1"/>
          </p:nvPr>
        </p:nvSpPr>
        <p:spPr>
          <a:xfrm>
            <a:off x="533400" y="1676400"/>
            <a:ext cx="8183563" cy="4038600"/>
          </a:xfrm>
        </p:spPr>
        <p:txBody>
          <a:bodyPr/>
          <a:lstStyle/>
          <a:p>
            <a:r>
              <a:rPr lang="en-US" sz="2400" smtClean="0"/>
              <a:t>Prescriptive pre-modeled solutions to reach a given energy savings for a given building type</a:t>
            </a:r>
          </a:p>
          <a:p>
            <a:r>
              <a:rPr lang="en-US" sz="2400" smtClean="0"/>
              <a:t>More than 430,000+ copies in circulation</a:t>
            </a:r>
          </a:p>
          <a:p>
            <a:r>
              <a:rPr lang="en-US" sz="2400" smtClean="0"/>
              <a:t>Part of ASHRAE’s commitment to energy optimization and producing guidance to move the building industry toward market-viable net zero energy and carbon neutral buildings</a:t>
            </a:r>
          </a:p>
          <a:p>
            <a:endParaRPr lang="en-US" smtClean="0"/>
          </a:p>
          <a:p>
            <a:pPr lvl="1"/>
            <a:endParaRPr lang="en-US" smtClean="0"/>
          </a:p>
          <a:p>
            <a:pPr lvl="1"/>
            <a:endParaRPr lang="en-US" smtClean="0"/>
          </a:p>
        </p:txBody>
      </p:sp>
      <p:pic>
        <p:nvPicPr>
          <p:cNvPr id="13316" name="Content Placeholder 7" descr="AEDG_50_SmallOfficeFRONT.jpg"/>
          <p:cNvPicPr>
            <a:picLocks noGrp="1" noChangeAspect="1"/>
          </p:cNvPicPr>
          <p:nvPr>
            <p:ph sz="half" idx="4294967295"/>
          </p:nvPr>
        </p:nvPicPr>
        <p:blipFill>
          <a:blip r:embed="rId3" cstate="print"/>
          <a:srcRect/>
          <a:stretch>
            <a:fillRect/>
          </a:stretch>
        </p:blipFill>
        <p:spPr>
          <a:xfrm rot="20262065">
            <a:off x="905023" y="145909"/>
            <a:ext cx="1037098" cy="1359906"/>
          </a:xfrm>
          <a:prstGeom prst="roundRect">
            <a:avLst>
              <a:gd name="adj" fmla="val 4167"/>
            </a:avLst>
          </a:prstGeom>
          <a:solidFill>
            <a:srgbClr val="FFFFFF"/>
          </a:solidFill>
          <a:ln w="28575" cap="sq">
            <a:solidFill>
              <a:schemeClr val="accent1">
                <a:lumMod val="75000"/>
              </a:schemeClr>
            </a:solidFill>
          </a:ln>
        </p:spPr>
      </p:pic>
      <p:sp>
        <p:nvSpPr>
          <p:cNvPr id="9" name="Rectangle 8"/>
          <p:cNvSpPr/>
          <p:nvPr/>
        </p:nvSpPr>
        <p:spPr>
          <a:xfrm>
            <a:off x="2339975" y="6096000"/>
            <a:ext cx="4572000" cy="369888"/>
          </a:xfrm>
          <a:prstGeom prst="rect">
            <a:avLst/>
          </a:prstGeom>
        </p:spPr>
        <p:txBody>
          <a:bodyPr>
            <a:spAutoFit/>
          </a:bodyPr>
          <a:lstStyle/>
          <a:p>
            <a:pPr fontAlgn="auto">
              <a:spcBef>
                <a:spcPts val="0"/>
              </a:spcBef>
              <a:spcAft>
                <a:spcPts val="0"/>
              </a:spcAft>
              <a:defRPr/>
            </a:pPr>
            <a:r>
              <a:rPr lang="en-US" i="1" dirty="0">
                <a:solidFill>
                  <a:schemeClr val="accent1">
                    <a:lumMod val="50000"/>
                  </a:schemeClr>
                </a:solidFill>
                <a:latin typeface="+mn-lt"/>
                <a:cs typeface="+mn-cs"/>
              </a:rPr>
              <a:t>free download at ashrae.org/freeaedg</a:t>
            </a:r>
          </a:p>
        </p:txBody>
      </p:sp>
      <p:pic>
        <p:nvPicPr>
          <p:cNvPr id="11" name="Picture 10" descr="AEDG_50_SmRetail_FINAL_FrontONLY.jpg"/>
          <p:cNvPicPr>
            <a:picLocks noChangeAspect="1"/>
          </p:cNvPicPr>
          <p:nvPr/>
        </p:nvPicPr>
        <p:blipFill>
          <a:blip r:embed="rId4" cstate="print"/>
          <a:stretch>
            <a:fillRect/>
          </a:stretch>
        </p:blipFill>
        <p:spPr>
          <a:xfrm rot="1222186">
            <a:off x="7478675" y="4180918"/>
            <a:ext cx="1070522" cy="1407077"/>
          </a:xfrm>
          <a:prstGeom prst="roundRect">
            <a:avLst>
              <a:gd name="adj" fmla="val 4167"/>
            </a:avLst>
          </a:prstGeom>
          <a:solidFill>
            <a:srgbClr val="FFFFFF"/>
          </a:solidFill>
          <a:ln w="28575" cap="sq">
            <a:solidFill>
              <a:schemeClr val="accent1">
                <a:lumMod val="75000"/>
              </a:schemeClr>
            </a:solidFill>
            <a:miter lim="800000"/>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381000" y="6019800"/>
            <a:ext cx="6985000" cy="508000"/>
          </a:xfrm>
        </p:spPr>
        <p:txBody>
          <a:bodyPr>
            <a:normAutofit fontScale="90000"/>
          </a:bodyPr>
          <a:lstStyle/>
          <a:p>
            <a:pPr fontAlgn="auto">
              <a:spcAft>
                <a:spcPts val="0"/>
              </a:spcAft>
              <a:defRPr/>
            </a:pPr>
            <a:r>
              <a:rPr lang="en-US" sz="4000" dirty="0" smtClean="0">
                <a:solidFill>
                  <a:schemeClr val="accent1">
                    <a:lumMod val="60000"/>
                    <a:lumOff val="40000"/>
                  </a:schemeClr>
                </a:solidFill>
              </a:rPr>
              <a:t>Secret of Successful Marketing</a:t>
            </a:r>
          </a:p>
        </p:txBody>
      </p:sp>
      <p:sp>
        <p:nvSpPr>
          <p:cNvPr id="5" name="Content Placeholder 4"/>
          <p:cNvSpPr>
            <a:spLocks noGrp="1"/>
          </p:cNvSpPr>
          <p:nvPr>
            <p:ph idx="1"/>
          </p:nvPr>
        </p:nvSpPr>
        <p:spPr>
          <a:xfrm>
            <a:off x="762000" y="609600"/>
            <a:ext cx="7086600" cy="5334000"/>
          </a:xfrm>
        </p:spPr>
        <p:txBody>
          <a:bodyPr rtlCol="0">
            <a:normAutofit/>
          </a:bodyPr>
          <a:lstStyle/>
          <a:p>
            <a:pPr marL="265176" indent="-265176" fontAlgn="auto">
              <a:spcAft>
                <a:spcPts val="0"/>
              </a:spcAft>
              <a:buFont typeface="Arial" pitchFamily="34" charset="0"/>
              <a:buChar char="•"/>
              <a:defRPr/>
            </a:pPr>
            <a:r>
              <a:rPr lang="en-US" sz="2400" dirty="0" smtClean="0">
                <a:solidFill>
                  <a:schemeClr val="accent1">
                    <a:lumMod val="50000"/>
                  </a:schemeClr>
                </a:solidFill>
              </a:rPr>
              <a:t>Target the audience</a:t>
            </a:r>
          </a:p>
          <a:p>
            <a:pPr marL="265176" indent="-265176" fontAlgn="auto">
              <a:spcAft>
                <a:spcPts val="0"/>
              </a:spcAft>
              <a:buFont typeface="Arial" pitchFamily="34" charset="0"/>
              <a:buChar char="•"/>
              <a:defRPr/>
            </a:pPr>
            <a:r>
              <a:rPr lang="en-US" sz="2400" dirty="0" smtClean="0">
                <a:solidFill>
                  <a:schemeClr val="accent1">
                    <a:lumMod val="50000"/>
                  </a:schemeClr>
                </a:solidFill>
              </a:rPr>
              <a:t>Tailor messages so the audience relates</a:t>
            </a:r>
          </a:p>
          <a:p>
            <a:pPr marL="265176" indent="-265176" fontAlgn="auto">
              <a:spcAft>
                <a:spcPts val="0"/>
              </a:spcAft>
              <a:buFont typeface="Arial" pitchFamily="34" charset="0"/>
              <a:buChar char="•"/>
              <a:defRPr/>
            </a:pPr>
            <a:r>
              <a:rPr lang="en-US" sz="2400" dirty="0" smtClean="0">
                <a:solidFill>
                  <a:schemeClr val="accent1">
                    <a:lumMod val="50000"/>
                  </a:schemeClr>
                </a:solidFill>
              </a:rPr>
              <a:t>Take advantage of opportunities to raise awareness of ASHRAE</a:t>
            </a:r>
          </a:p>
          <a:p>
            <a:pPr marL="548640" lvl="1" indent="-201168" fontAlgn="auto">
              <a:spcAft>
                <a:spcPts val="0"/>
              </a:spcAft>
              <a:buFont typeface="Arial" pitchFamily="34" charset="0"/>
              <a:buChar char="•"/>
              <a:defRPr/>
            </a:pPr>
            <a:r>
              <a:rPr lang="en-US" dirty="0" smtClean="0">
                <a:solidFill>
                  <a:schemeClr val="accent1">
                    <a:lumMod val="50000"/>
                  </a:schemeClr>
                </a:solidFill>
              </a:rPr>
              <a:t>Talks before civic groups</a:t>
            </a:r>
          </a:p>
          <a:p>
            <a:pPr marL="548640" lvl="1" indent="-201168" fontAlgn="auto">
              <a:spcAft>
                <a:spcPts val="0"/>
              </a:spcAft>
              <a:buFont typeface="Arial" pitchFamily="34" charset="0"/>
              <a:buChar char="•"/>
              <a:defRPr/>
            </a:pPr>
            <a:r>
              <a:rPr lang="en-US" dirty="0" smtClean="0">
                <a:solidFill>
                  <a:schemeClr val="accent1">
                    <a:lumMod val="50000"/>
                  </a:schemeClr>
                </a:solidFill>
              </a:rPr>
              <a:t>Letters to the editor</a:t>
            </a:r>
          </a:p>
          <a:p>
            <a:pPr marL="548640" lvl="1" indent="-201168" fontAlgn="auto">
              <a:spcAft>
                <a:spcPts val="0"/>
              </a:spcAft>
              <a:buFont typeface="Arial" pitchFamily="34" charset="0"/>
              <a:buChar char="•"/>
              <a:defRPr/>
            </a:pPr>
            <a:r>
              <a:rPr lang="en-US" dirty="0" smtClean="0">
                <a:solidFill>
                  <a:schemeClr val="accent1">
                    <a:lumMod val="50000"/>
                  </a:schemeClr>
                </a:solidFill>
              </a:rPr>
              <a:t>Interaction with local code writing groups</a:t>
            </a:r>
          </a:p>
          <a:p>
            <a:pPr marL="548640" lvl="1" indent="-201168" fontAlgn="auto">
              <a:spcAft>
                <a:spcPts val="0"/>
              </a:spcAft>
              <a:buFont typeface="Arial" pitchFamily="34" charset="0"/>
              <a:buChar char="•"/>
              <a:defRPr/>
            </a:pPr>
            <a:r>
              <a:rPr lang="en-US" dirty="0" smtClean="0">
                <a:solidFill>
                  <a:schemeClr val="accent1">
                    <a:lumMod val="50000"/>
                  </a:schemeClr>
                </a:solidFill>
              </a:rPr>
              <a:t>Joint programs with organizations that serve related professionals</a:t>
            </a:r>
            <a:endParaRPr lang="en-US" sz="2600" dirty="0" smtClean="0">
              <a:solidFill>
                <a:schemeClr val="accent1">
                  <a:lumMod val="50000"/>
                </a:schemeClr>
              </a:solidFill>
            </a:endParaRPr>
          </a:p>
          <a:p>
            <a:pPr marL="265176" indent="-265176" fontAlgn="auto">
              <a:spcAft>
                <a:spcPts val="0"/>
              </a:spcAft>
              <a:buFont typeface="Arial" pitchFamily="34" charset="0"/>
              <a:buChar char="•"/>
              <a:defRPr/>
            </a:pPr>
            <a:endParaRPr lang="en-US" sz="3000" dirty="0" smtClean="0">
              <a:solidFill>
                <a:schemeClr val="accent1">
                  <a:lumMod val="50000"/>
                </a:schemeClr>
              </a:solidFill>
            </a:endParaRPr>
          </a:p>
          <a:p>
            <a:pPr marL="265176" indent="-265176" fontAlgn="auto">
              <a:spcAft>
                <a:spcPts val="0"/>
              </a:spcAft>
              <a:buFont typeface="Arial" pitchFamily="34" charset="0"/>
              <a:buChar char="•"/>
              <a:defRPr/>
            </a:pPr>
            <a:endParaRPr lang="en-US" sz="3000" dirty="0" smtClean="0">
              <a:solidFill>
                <a:schemeClr val="accent1">
                  <a:lumMod val="50000"/>
                </a:schemeClr>
              </a:solidFill>
            </a:endParaRPr>
          </a:p>
          <a:p>
            <a:pPr marL="265176" indent="-265176" fontAlgn="auto">
              <a:spcAft>
                <a:spcPts val="0"/>
              </a:spcAft>
              <a:buFont typeface="Arial" pitchFamily="34" charset="0"/>
              <a:buChar char="•"/>
              <a:defRPr/>
            </a:pPr>
            <a:endParaRPr lang="en-US" sz="3000"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503238" y="4983163"/>
            <a:ext cx="8183562" cy="1052512"/>
          </a:xfrm>
        </p:spPr>
        <p:txBody>
          <a:bodyPr/>
          <a:lstStyle/>
          <a:p>
            <a:pPr fontAlgn="auto">
              <a:spcAft>
                <a:spcPts val="0"/>
              </a:spcAft>
              <a:defRPr/>
            </a:pPr>
            <a:r>
              <a:rPr lang="en-US" sz="4000" dirty="0" smtClean="0">
                <a:solidFill>
                  <a:schemeClr val="accent1">
                    <a:lumMod val="60000"/>
                    <a:lumOff val="40000"/>
                  </a:schemeClr>
                </a:solidFill>
              </a:rPr>
              <a:t>Guidance from ASHRAE</a:t>
            </a:r>
          </a:p>
        </p:txBody>
      </p:sp>
      <p:sp>
        <p:nvSpPr>
          <p:cNvPr id="5" name="Content Placeholder 4"/>
          <p:cNvSpPr>
            <a:spLocks noGrp="1"/>
          </p:cNvSpPr>
          <p:nvPr>
            <p:ph idx="1"/>
          </p:nvPr>
        </p:nvSpPr>
        <p:spPr>
          <a:xfrm>
            <a:off x="457200" y="1905000"/>
            <a:ext cx="8686800" cy="2971800"/>
          </a:xfrm>
        </p:spPr>
        <p:txBody>
          <a:bodyPr rtlCol="0">
            <a:normAutofit/>
          </a:bodyPr>
          <a:lstStyle/>
          <a:p>
            <a:pPr marL="265176" indent="-265176" fontAlgn="auto">
              <a:spcAft>
                <a:spcPts val="0"/>
              </a:spcAft>
              <a:buFont typeface="Arial" pitchFamily="34" charset="0"/>
              <a:buChar char="•"/>
              <a:defRPr/>
            </a:pPr>
            <a:r>
              <a:rPr lang="en-US" sz="3000" dirty="0" smtClean="0">
                <a:solidFill>
                  <a:schemeClr val="accent1">
                    <a:lumMod val="50000"/>
                  </a:schemeClr>
                </a:solidFill>
              </a:rPr>
              <a:t>Speaking for the Society</a:t>
            </a:r>
          </a:p>
          <a:p>
            <a:pPr marL="265176" indent="-265176" fontAlgn="auto">
              <a:spcAft>
                <a:spcPts val="0"/>
              </a:spcAft>
              <a:buFont typeface="Arial" pitchFamily="34" charset="0"/>
              <a:buChar char="•"/>
              <a:defRPr/>
            </a:pPr>
            <a:r>
              <a:rPr lang="en-US" sz="3000" dirty="0" smtClean="0">
                <a:solidFill>
                  <a:schemeClr val="accent1">
                    <a:lumMod val="50000"/>
                  </a:schemeClr>
                </a:solidFill>
              </a:rPr>
              <a:t>ASHRAE news releases – www.ashrae.org/news</a:t>
            </a:r>
          </a:p>
          <a:p>
            <a:pPr marL="265176" indent="-265176" fontAlgn="auto">
              <a:spcAft>
                <a:spcPts val="0"/>
              </a:spcAft>
              <a:buFont typeface="Arial" pitchFamily="34" charset="0"/>
              <a:buChar char="•"/>
              <a:defRPr/>
            </a:pPr>
            <a:r>
              <a:rPr lang="en-US" sz="3000" dirty="0" smtClean="0">
                <a:solidFill>
                  <a:schemeClr val="accent1">
                    <a:lumMod val="50000"/>
                  </a:schemeClr>
                </a:solidFill>
              </a:rPr>
              <a:t>Manual of Chapter Operations</a:t>
            </a:r>
          </a:p>
          <a:p>
            <a:pPr marL="265176" indent="-265176" fontAlgn="auto">
              <a:spcAft>
                <a:spcPts val="0"/>
              </a:spcAft>
              <a:buFont typeface="Arial" pitchFamily="34" charset="0"/>
              <a:buChar char="•"/>
              <a:defRPr/>
            </a:pPr>
            <a:r>
              <a:rPr lang="en-US" sz="3000" dirty="0" smtClean="0">
                <a:solidFill>
                  <a:schemeClr val="accent1">
                    <a:lumMod val="50000"/>
                  </a:schemeClr>
                </a:solidFill>
              </a:rPr>
              <a:t>Advocacy Toolkit at www.ashrae.org</a:t>
            </a:r>
          </a:p>
          <a:p>
            <a:pPr marL="265176" indent="-265176" fontAlgn="auto">
              <a:spcAft>
                <a:spcPts val="0"/>
              </a:spcAft>
              <a:buFont typeface="Arial" pitchFamily="34" charset="0"/>
              <a:buChar char="•"/>
              <a:defRPr/>
            </a:pPr>
            <a:endParaRPr lang="en-US" sz="3000" dirty="0" smtClean="0">
              <a:solidFill>
                <a:schemeClr val="accent1">
                  <a:lumMod val="50000"/>
                </a:schemeClr>
              </a:solidFill>
            </a:endParaRPr>
          </a:p>
          <a:p>
            <a:pPr marL="265176" indent="-265176" fontAlgn="auto">
              <a:spcAft>
                <a:spcPts val="0"/>
              </a:spcAft>
              <a:buFont typeface="Arial" pitchFamily="34" charset="0"/>
              <a:buChar char="•"/>
              <a:defRPr/>
            </a:pPr>
            <a:endParaRPr lang="en-US" sz="3000"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tint val="88000"/>
                    <a:satMod val="150000"/>
                  </a:schemeClr>
                </a:solidFill>
              </a:rPr>
              <a:t>Discounts</a:t>
            </a:r>
            <a:endParaRPr lang="en-US" dirty="0">
              <a:solidFill>
                <a:schemeClr val="accent1">
                  <a:tint val="88000"/>
                  <a:satMod val="150000"/>
                </a:schemeClr>
              </a:solidFill>
            </a:endParaRPr>
          </a:p>
        </p:txBody>
      </p:sp>
      <p:sp>
        <p:nvSpPr>
          <p:cNvPr id="3" name="Content Placeholder 2"/>
          <p:cNvSpPr>
            <a:spLocks noGrp="1"/>
          </p:cNvSpPr>
          <p:nvPr>
            <p:ph sz="half" idx="1"/>
          </p:nvPr>
        </p:nvSpPr>
        <p:spPr>
          <a:xfrm>
            <a:off x="514350" y="1676400"/>
            <a:ext cx="8096250" cy="3243263"/>
          </a:xfrm>
        </p:spPr>
        <p:txBody>
          <a:bodyPr>
            <a:normAutofit fontScale="85000" lnSpcReduction="10000"/>
          </a:bodyPr>
          <a:lstStyle/>
          <a:p>
            <a:pPr marL="265176" indent="-265176" fontAlgn="auto">
              <a:spcAft>
                <a:spcPts val="0"/>
              </a:spcAft>
              <a:buFont typeface="Wingdings 2"/>
              <a:buChar char=""/>
              <a:defRPr/>
            </a:pPr>
            <a:r>
              <a:rPr lang="en-US" sz="2800" dirty="0" smtClean="0"/>
              <a:t>15% off publications</a:t>
            </a:r>
          </a:p>
          <a:p>
            <a:pPr marL="548640" lvl="1" indent="-201168" fontAlgn="auto">
              <a:spcAft>
                <a:spcPts val="0"/>
              </a:spcAft>
              <a:buFont typeface="Verdana"/>
              <a:buChar char="◦"/>
              <a:defRPr/>
            </a:pPr>
            <a:r>
              <a:rPr lang="en-US" sz="2400" dirty="0" smtClean="0"/>
              <a:t>Includes ASHRAE standards and guidelines </a:t>
            </a:r>
          </a:p>
          <a:p>
            <a:pPr marL="265176" indent="-265176" fontAlgn="auto">
              <a:spcAft>
                <a:spcPts val="0"/>
              </a:spcAft>
              <a:buFont typeface="Wingdings 2"/>
              <a:buChar char=""/>
              <a:defRPr/>
            </a:pPr>
            <a:r>
              <a:rPr lang="en-US" sz="2800" dirty="0" smtClean="0"/>
              <a:t>15% off member price on all Handbook products</a:t>
            </a:r>
          </a:p>
          <a:p>
            <a:pPr marL="548640" lvl="1" indent="-201168" fontAlgn="auto">
              <a:spcAft>
                <a:spcPts val="0"/>
              </a:spcAft>
              <a:buFont typeface="Verdana"/>
              <a:buChar char="◦"/>
              <a:defRPr/>
            </a:pPr>
            <a:r>
              <a:rPr lang="en-US" sz="2400" dirty="0" smtClean="0"/>
              <a:t>During first year of membership</a:t>
            </a:r>
          </a:p>
          <a:p>
            <a:pPr marL="548640" lvl="1" indent="-201168" fontAlgn="auto">
              <a:spcAft>
                <a:spcPts val="0"/>
              </a:spcAft>
              <a:buFont typeface="Verdana"/>
              <a:buChar char="◦"/>
              <a:defRPr/>
            </a:pPr>
            <a:r>
              <a:rPr lang="en-US" sz="2400" dirty="0" smtClean="0"/>
              <a:t>Excludes network versions</a:t>
            </a:r>
          </a:p>
          <a:p>
            <a:pPr marL="265176" indent="-265176" fontAlgn="auto">
              <a:spcAft>
                <a:spcPts val="0"/>
              </a:spcAft>
              <a:buFont typeface="Wingdings 2"/>
              <a:buChar char=""/>
              <a:defRPr/>
            </a:pPr>
            <a:r>
              <a:rPr lang="en-US" sz="2800" dirty="0" smtClean="0"/>
              <a:t>Member price on courses</a:t>
            </a:r>
          </a:p>
          <a:p>
            <a:pPr marL="265176" indent="-265176" fontAlgn="auto">
              <a:spcAft>
                <a:spcPts val="0"/>
              </a:spcAft>
              <a:buFont typeface="Wingdings 2"/>
              <a:buChar char=""/>
              <a:defRPr/>
            </a:pPr>
            <a:r>
              <a:rPr lang="en-US" sz="2800" dirty="0" smtClean="0"/>
              <a:t>Member price on certification</a:t>
            </a:r>
          </a:p>
          <a:p>
            <a:pPr marL="265176" indent="-265176" fontAlgn="auto">
              <a:spcAft>
                <a:spcPts val="0"/>
              </a:spcAft>
              <a:buFont typeface="Wingdings 2"/>
              <a:buChar char=""/>
              <a:defRPr/>
            </a:pPr>
            <a:r>
              <a:rPr lang="en-US" sz="2800" dirty="0" smtClean="0"/>
              <a:t>Member price on conference registrations</a:t>
            </a:r>
          </a:p>
          <a:p>
            <a:pPr marL="265176" indent="-265176" fontAlgn="auto">
              <a:spcAft>
                <a:spcPts val="0"/>
              </a:spcAft>
              <a:buFont typeface="Wingdings 2"/>
              <a:buChar char=""/>
              <a:defRPr/>
            </a:pPr>
            <a:r>
              <a:rPr lang="en-US" sz="2800" dirty="0" smtClean="0"/>
              <a:t>Group Insurance</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ounded Rectangle 5"/>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ounded Rectangle 7"/>
          <p:cNvSpPr/>
          <p:nvPr/>
        </p:nvSpPr>
        <p:spPr>
          <a:xfrm>
            <a:off x="6629400" y="4343400"/>
            <a:ext cx="1143000" cy="1371600"/>
          </a:xfrm>
          <a:prstGeom prst="roundRect">
            <a:avLst/>
          </a:prstGeom>
          <a:blipFill>
            <a:blip r:embed="rId3"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ed Rectangle 8"/>
          <p:cNvSpPr/>
          <p:nvPr/>
        </p:nvSpPr>
        <p:spPr>
          <a:xfrm>
            <a:off x="4953000" y="4343400"/>
            <a:ext cx="1143000" cy="1371600"/>
          </a:xfrm>
          <a:prstGeom prst="roundRect">
            <a:avLst/>
          </a:prstGeom>
          <a:blipFill>
            <a:blip r:embed="rId4"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p:nvSpPr>
        <p:spPr>
          <a:xfrm>
            <a:off x="3200400" y="4343400"/>
            <a:ext cx="1143000" cy="1371600"/>
          </a:xfrm>
          <a:prstGeom prst="roundRect">
            <a:avLst/>
          </a:prstGeom>
          <a:blipFill>
            <a:blip r:embed="rId5"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ounded Rectangle 10"/>
          <p:cNvSpPr/>
          <p:nvPr/>
        </p:nvSpPr>
        <p:spPr>
          <a:xfrm>
            <a:off x="1524000" y="4343400"/>
            <a:ext cx="1143000" cy="1371600"/>
          </a:xfrm>
          <a:prstGeom prst="roundRect">
            <a:avLst/>
          </a:prstGeom>
          <a:blipFill>
            <a:blip r:embed="rId6"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ounded Rectangle 11"/>
          <p:cNvSpPr/>
          <p:nvPr/>
        </p:nvSpPr>
        <p:spPr>
          <a:xfrm>
            <a:off x="7391400" y="609600"/>
            <a:ext cx="1143000" cy="1371600"/>
          </a:xfrm>
          <a:prstGeom prst="roundRect">
            <a:avLst/>
          </a:prstGeom>
          <a:blipFill>
            <a:blip r:embed="rId7"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ounded Rectangle 12"/>
          <p:cNvSpPr/>
          <p:nvPr/>
        </p:nvSpPr>
        <p:spPr>
          <a:xfrm>
            <a:off x="5715000" y="609600"/>
            <a:ext cx="1143000" cy="1371600"/>
          </a:xfrm>
          <a:prstGeom prst="roundRect">
            <a:avLst/>
          </a:prstGeom>
          <a:blipFill>
            <a:blip r:embed="rId8"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ed Rectangle 13"/>
          <p:cNvSpPr/>
          <p:nvPr/>
        </p:nvSpPr>
        <p:spPr>
          <a:xfrm>
            <a:off x="4038600" y="609600"/>
            <a:ext cx="1143000" cy="1371600"/>
          </a:xfrm>
          <a:prstGeom prst="roundRect">
            <a:avLst/>
          </a:prstGeom>
          <a:blipFill>
            <a:blip r:embed="rId9"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ounded Rectangle 14"/>
          <p:cNvSpPr/>
          <p:nvPr/>
        </p:nvSpPr>
        <p:spPr>
          <a:xfrm>
            <a:off x="2362200" y="609600"/>
            <a:ext cx="1143000" cy="1371600"/>
          </a:xfrm>
          <a:prstGeom prst="roundRect">
            <a:avLst/>
          </a:prstGeom>
          <a:blipFill>
            <a:blip r:embed="rId10"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ounded Rectangle 15"/>
          <p:cNvSpPr/>
          <p:nvPr/>
        </p:nvSpPr>
        <p:spPr>
          <a:xfrm>
            <a:off x="685800" y="609600"/>
            <a:ext cx="1143000" cy="1371600"/>
          </a:xfrm>
          <a:prstGeom prst="roundRect">
            <a:avLst/>
          </a:prstGeom>
          <a:blipFill>
            <a:blip r:embed="rId11"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67" name="Picture 16" descr="Amanda Horizontal Logo.png"/>
          <p:cNvPicPr>
            <a:picLocks noChangeAspect="1"/>
          </p:cNvPicPr>
          <p:nvPr/>
        </p:nvPicPr>
        <p:blipFill>
          <a:blip r:embed="rId12" cstate="print"/>
          <a:stretch>
            <a:fillRect/>
          </a:stretch>
        </p:blipFill>
        <p:spPr bwMode="auto">
          <a:xfrm>
            <a:off x="763820" y="2384425"/>
            <a:ext cx="7616359" cy="157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tint val="88000"/>
                    <a:satMod val="150000"/>
                  </a:schemeClr>
                </a:solidFill>
              </a:rPr>
              <a:t>Benefits</a:t>
            </a:r>
            <a:endParaRPr lang="en-US" dirty="0">
              <a:solidFill>
                <a:schemeClr val="accent1">
                  <a:tint val="88000"/>
                  <a:satMod val="150000"/>
                </a:schemeClr>
              </a:solidFill>
            </a:endParaRPr>
          </a:p>
        </p:txBody>
      </p:sp>
      <p:sp>
        <p:nvSpPr>
          <p:cNvPr id="3" name="Content Placeholder 2"/>
          <p:cNvSpPr>
            <a:spLocks noGrp="1"/>
          </p:cNvSpPr>
          <p:nvPr>
            <p:ph sz="half" idx="1"/>
          </p:nvPr>
        </p:nvSpPr>
        <p:spPr>
          <a:xfrm>
            <a:off x="514350" y="1676400"/>
            <a:ext cx="8096250" cy="3243263"/>
          </a:xfrm>
        </p:spPr>
        <p:txBody>
          <a:bodyPr>
            <a:normAutofit fontScale="77500" lnSpcReduction="20000"/>
          </a:bodyPr>
          <a:lstStyle/>
          <a:p>
            <a:pPr marL="265176" indent="-265176" fontAlgn="auto">
              <a:spcAft>
                <a:spcPts val="0"/>
              </a:spcAft>
              <a:buFont typeface="Arial" charset="0"/>
              <a:buChar char="•"/>
              <a:defRPr/>
            </a:pPr>
            <a:r>
              <a:rPr lang="en-US" sz="2800" dirty="0" smtClean="0"/>
              <a:t>Access to members only portion of the website</a:t>
            </a:r>
          </a:p>
          <a:p>
            <a:pPr marL="265176" indent="-265176" fontAlgn="auto">
              <a:spcAft>
                <a:spcPts val="0"/>
              </a:spcAft>
              <a:buFont typeface="Arial" charset="0"/>
              <a:buChar char="•"/>
              <a:defRPr/>
            </a:pPr>
            <a:r>
              <a:rPr lang="en-US" sz="2800" dirty="0" smtClean="0"/>
              <a:t>ASHRAE Handbook</a:t>
            </a:r>
          </a:p>
          <a:p>
            <a:pPr marL="548640" lvl="1" indent="-201168" fontAlgn="auto">
              <a:spcAft>
                <a:spcPts val="0"/>
              </a:spcAft>
              <a:buFont typeface="Arial" charset="0"/>
              <a:buChar char="•"/>
              <a:defRPr/>
            </a:pPr>
            <a:r>
              <a:rPr lang="en-US" sz="2400" dirty="0" smtClean="0"/>
              <a:t>Issued in June annually</a:t>
            </a:r>
          </a:p>
          <a:p>
            <a:pPr marL="548640" lvl="1" indent="-201168" fontAlgn="auto">
              <a:spcAft>
                <a:spcPts val="0"/>
              </a:spcAft>
              <a:buFont typeface="Arial" charset="0"/>
              <a:buChar char="•"/>
              <a:defRPr/>
            </a:pPr>
            <a:r>
              <a:rPr lang="en-US" sz="2400" dirty="0" smtClean="0"/>
              <a:t>Example: if you join in September, you will receive your Handbook the following June</a:t>
            </a:r>
          </a:p>
          <a:p>
            <a:pPr marL="548640" lvl="1" indent="-201168" fontAlgn="auto">
              <a:spcAft>
                <a:spcPts val="0"/>
              </a:spcAft>
              <a:buFont typeface="Arial" charset="0"/>
              <a:buChar char="•"/>
              <a:defRPr/>
            </a:pPr>
            <a:r>
              <a:rPr lang="en-US" sz="2400" dirty="0" smtClean="0"/>
              <a:t>New Associates and Members receive 12-month one-time access to the Handbook Online while they await their first print/CD Handbook</a:t>
            </a:r>
          </a:p>
          <a:p>
            <a:pPr marL="265176" indent="-265176" fontAlgn="auto">
              <a:spcAft>
                <a:spcPts val="0"/>
              </a:spcAft>
              <a:buFont typeface="Arial" charset="0"/>
              <a:buChar char="•"/>
              <a:defRPr/>
            </a:pPr>
            <a:r>
              <a:rPr lang="en-US" sz="2800" dirty="0" smtClean="0"/>
              <a:t>ASHRAE Journal</a:t>
            </a:r>
          </a:p>
          <a:p>
            <a:pPr marL="265176" indent="-265176" fontAlgn="auto">
              <a:spcAft>
                <a:spcPts val="0"/>
              </a:spcAft>
              <a:buFont typeface="Arial" charset="0"/>
              <a:buChar char="•"/>
              <a:defRPr/>
            </a:pPr>
            <a:r>
              <a:rPr lang="en-US" sz="2800" dirty="0" smtClean="0"/>
              <a:t>HPB Magazine</a:t>
            </a:r>
          </a:p>
          <a:p>
            <a:pPr marL="265176" indent="-265176" fontAlgn="auto">
              <a:spcAft>
                <a:spcPts val="0"/>
              </a:spcAft>
              <a:buFont typeface="Arial" charset="0"/>
              <a:buChar char="•"/>
              <a:defRPr/>
            </a:pPr>
            <a:r>
              <a:rPr lang="en-US" sz="2800" dirty="0" smtClean="0"/>
              <a:t>Industry and Society newsletters</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ASHRAE’s Many Influences</a:t>
            </a:r>
          </a:p>
        </p:txBody>
      </p:sp>
      <p:sp>
        <p:nvSpPr>
          <p:cNvPr id="5" name="Content Placeholder 4"/>
          <p:cNvSpPr>
            <a:spLocks noGrp="1"/>
          </p:cNvSpPr>
          <p:nvPr>
            <p:ph idx="1"/>
          </p:nvPr>
        </p:nvSpPr>
        <p:spPr>
          <a:xfrm>
            <a:off x="503238" y="1831975"/>
            <a:ext cx="8183562" cy="3502025"/>
          </a:xfrm>
        </p:spPr>
        <p:txBody>
          <a:bodyPr>
            <a:normAutofit fontScale="77500" lnSpcReduction="20000"/>
          </a:bodyPr>
          <a:lstStyle/>
          <a:p>
            <a:pPr marL="265176" indent="-265176" fontAlgn="auto">
              <a:spcAft>
                <a:spcPts val="0"/>
              </a:spcAft>
              <a:buFont typeface="Wingdings 2"/>
              <a:buChar char=""/>
              <a:defRPr/>
            </a:pPr>
            <a:r>
              <a:rPr lang="en-US" dirty="0" smtClean="0"/>
              <a:t>Documents to provide technical foundation for LEED</a:t>
            </a:r>
          </a:p>
          <a:p>
            <a:pPr marL="265176" indent="-265176" fontAlgn="auto">
              <a:spcAft>
                <a:spcPts val="0"/>
              </a:spcAft>
              <a:buFont typeface="Wingdings 2"/>
              <a:buChar char=""/>
              <a:defRPr/>
            </a:pPr>
            <a:r>
              <a:rPr lang="en-US" dirty="0" smtClean="0"/>
              <a:t>Energy standards referenced in building codes</a:t>
            </a:r>
          </a:p>
          <a:p>
            <a:pPr marL="265176" indent="-265176" fontAlgn="auto">
              <a:spcAft>
                <a:spcPts val="0"/>
              </a:spcAft>
              <a:buFont typeface="Wingdings 2"/>
              <a:buChar char=""/>
              <a:defRPr/>
            </a:pPr>
            <a:r>
              <a:rPr lang="en-US" dirty="0" smtClean="0"/>
              <a:t>Ventilation requirements for hospitals in federal guidelines</a:t>
            </a:r>
          </a:p>
          <a:p>
            <a:pPr marL="265176" indent="-265176" fontAlgn="auto">
              <a:spcAft>
                <a:spcPts val="0"/>
              </a:spcAft>
              <a:buFont typeface="Wingdings 2"/>
              <a:buChar char=""/>
              <a:defRPr/>
            </a:pPr>
            <a:r>
              <a:rPr lang="en-US" dirty="0" smtClean="0"/>
              <a:t>Thermal guidelines used by the IT industry for data centers</a:t>
            </a:r>
          </a:p>
          <a:p>
            <a:pPr marL="265176" indent="-265176" fontAlgn="auto">
              <a:spcAft>
                <a:spcPts val="0"/>
              </a:spcAft>
              <a:buFont typeface="Wingdings 2"/>
              <a:buChar char=""/>
              <a:defRPr/>
            </a:pPr>
            <a:r>
              <a:rPr lang="en-US" dirty="0" smtClean="0"/>
              <a:t>Designation scheme for refrigerants to establish safe use</a:t>
            </a:r>
          </a:p>
          <a:p>
            <a:pPr marL="265176" indent="-265176" fontAlgn="auto">
              <a:spcAft>
                <a:spcPts val="0"/>
              </a:spcAft>
              <a:buFont typeface="Wingdings 2"/>
              <a:buChar char=""/>
              <a:defRPr/>
            </a:pPr>
            <a:r>
              <a:rPr lang="en-US" dirty="0" smtClean="0"/>
              <a:t>Design parameters to determine comfort</a:t>
            </a:r>
          </a:p>
          <a:p>
            <a:pPr marL="265176" indent="-265176" fontAlgn="auto">
              <a:spcAft>
                <a:spcPts val="0"/>
              </a:spcAft>
              <a:buFont typeface="Wingdings 2"/>
              <a:buChar char=""/>
              <a:defRPr/>
            </a:pPr>
            <a:r>
              <a:rPr lang="en-US" dirty="0" smtClean="0"/>
              <a:t>Ventilation rates to provide healthy environments</a:t>
            </a:r>
          </a:p>
          <a:p>
            <a:pPr marL="265176" indent="-265176" fontAlgn="auto">
              <a:spcAft>
                <a:spcPts val="0"/>
              </a:spcAft>
              <a:buFont typeface="Wingdings 2"/>
              <a:buChar char=""/>
              <a:defRPr/>
            </a:pPr>
            <a:endParaRPr lang="en-US" dirty="0" smtClean="0"/>
          </a:p>
          <a:p>
            <a:pPr marL="265176" indent="-265176" fontAlgn="auto">
              <a:spcAft>
                <a:spcPts val="0"/>
              </a:spcAft>
              <a:buFont typeface="Wingdings 2"/>
              <a:buChar char=""/>
              <a:defRPr/>
            </a:pPr>
            <a:endParaRPr lang="en-US" dirty="0" smtClean="0"/>
          </a:p>
          <a:p>
            <a:pPr marL="265176" indent="-265176" fontAlgn="auto">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381000" y="4800600"/>
            <a:ext cx="8153400" cy="1143000"/>
          </a:xfrm>
        </p:spPr>
        <p:txBody>
          <a:bodyPr/>
          <a:lstStyle/>
          <a:p>
            <a:pPr fontAlgn="auto">
              <a:spcAft>
                <a:spcPts val="0"/>
              </a:spcAft>
              <a:defRPr/>
            </a:pPr>
            <a:r>
              <a:rPr lang="en-US" dirty="0" smtClean="0">
                <a:solidFill>
                  <a:schemeClr val="accent1">
                    <a:lumMod val="60000"/>
                    <a:lumOff val="40000"/>
                  </a:schemeClr>
                </a:solidFill>
              </a:rPr>
              <a:t>ASHRAE and LEED</a:t>
            </a:r>
            <a:endParaRPr lang="en-US" sz="5500" dirty="0" smtClean="0">
              <a:solidFill>
                <a:schemeClr val="accent1">
                  <a:lumMod val="60000"/>
                  <a:lumOff val="40000"/>
                </a:schemeClr>
              </a:solidFill>
            </a:endParaRPr>
          </a:p>
        </p:txBody>
      </p:sp>
      <p:sp>
        <p:nvSpPr>
          <p:cNvPr id="6" name="Content Placeholder 5"/>
          <p:cNvSpPr>
            <a:spLocks noGrp="1"/>
          </p:cNvSpPr>
          <p:nvPr>
            <p:ph sz="half" idx="2"/>
          </p:nvPr>
        </p:nvSpPr>
        <p:spPr>
          <a:xfrm>
            <a:off x="762000" y="914400"/>
            <a:ext cx="7391400" cy="4419600"/>
          </a:xfrm>
        </p:spPr>
        <p:txBody>
          <a:bodyPr rtlCol="0">
            <a:normAutofit/>
          </a:bodyPr>
          <a:lstStyle/>
          <a:p>
            <a:pPr marL="548640" lvl="1" indent="-201168" fontAlgn="auto">
              <a:spcAft>
                <a:spcPts val="0"/>
              </a:spcAft>
              <a:buFont typeface="Arial" pitchFamily="34" charset="0"/>
              <a:buNone/>
              <a:defRPr/>
            </a:pPr>
            <a:endParaRPr lang="en-US" dirty="0" smtClean="0">
              <a:solidFill>
                <a:schemeClr val="accent1">
                  <a:lumMod val="50000"/>
                </a:schemeClr>
              </a:solidFill>
            </a:endParaRPr>
          </a:p>
          <a:p>
            <a:pPr marL="265176" indent="-265176" fontAlgn="auto">
              <a:spcAft>
                <a:spcPts val="0"/>
              </a:spcAft>
              <a:buFont typeface="Arial" pitchFamily="34" charset="0"/>
              <a:buChar char="•"/>
              <a:defRPr/>
            </a:pPr>
            <a:r>
              <a:rPr lang="en-US" dirty="0" smtClean="0">
                <a:solidFill>
                  <a:schemeClr val="accent1">
                    <a:lumMod val="50000"/>
                  </a:schemeClr>
                </a:solidFill>
              </a:rPr>
              <a:t>ASHRAE Handbook</a:t>
            </a:r>
          </a:p>
          <a:p>
            <a:pPr marL="265176" indent="-265176" fontAlgn="auto">
              <a:spcAft>
                <a:spcPts val="0"/>
              </a:spcAft>
              <a:buFont typeface="Arial" pitchFamily="34" charset="0"/>
              <a:buChar char="•"/>
              <a:defRPr/>
            </a:pPr>
            <a:r>
              <a:rPr lang="en-US" dirty="0" smtClean="0">
                <a:solidFill>
                  <a:schemeClr val="accent1">
                    <a:lumMod val="50000"/>
                  </a:schemeClr>
                </a:solidFill>
              </a:rPr>
              <a:t>Commercial Building Energy Audits</a:t>
            </a:r>
          </a:p>
          <a:p>
            <a:pPr marL="265176" indent="-265176" fontAlgn="auto">
              <a:spcAft>
                <a:spcPts val="0"/>
              </a:spcAft>
              <a:buFont typeface="Arial" pitchFamily="34" charset="0"/>
              <a:buChar char="•"/>
              <a:defRPr/>
            </a:pPr>
            <a:r>
              <a:rPr lang="en-US" dirty="0" smtClean="0">
                <a:solidFill>
                  <a:schemeClr val="accent1">
                    <a:lumMod val="50000"/>
                  </a:schemeClr>
                </a:solidFill>
              </a:rPr>
              <a:t>ASHRAE Standard 62.1</a:t>
            </a:r>
          </a:p>
          <a:p>
            <a:pPr marL="265176" indent="-265176" fontAlgn="auto">
              <a:spcAft>
                <a:spcPts val="0"/>
              </a:spcAft>
              <a:buFont typeface="Arial" pitchFamily="34" charset="0"/>
              <a:buChar char="•"/>
              <a:defRPr/>
            </a:pPr>
            <a:r>
              <a:rPr lang="en-US" dirty="0" smtClean="0">
                <a:solidFill>
                  <a:schemeClr val="accent1">
                    <a:lumMod val="50000"/>
                  </a:schemeClr>
                </a:solidFill>
              </a:rPr>
              <a:t>ASHRAE/IES Standard 90.1</a:t>
            </a:r>
          </a:p>
          <a:p>
            <a:pPr marL="265176" indent="-265176" fontAlgn="auto">
              <a:spcAft>
                <a:spcPts val="0"/>
              </a:spcAft>
              <a:buFont typeface="Arial" pitchFamily="34" charset="0"/>
              <a:buChar char="•"/>
              <a:defRPr/>
            </a:pPr>
            <a:r>
              <a:rPr lang="en-US" dirty="0" smtClean="0">
                <a:solidFill>
                  <a:schemeClr val="accent1">
                    <a:lumMod val="50000"/>
                  </a:schemeClr>
                </a:solidFill>
              </a:rPr>
              <a:t>ASHRAE Standard 55</a:t>
            </a:r>
          </a:p>
          <a:p>
            <a:pPr marL="265176" indent="-265176" fontAlgn="auto">
              <a:spcAft>
                <a:spcPts val="0"/>
              </a:spcAft>
              <a:buFont typeface="Arial" pitchFamily="34" charset="0"/>
              <a:buChar char="•"/>
              <a:defRPr/>
            </a:pPr>
            <a:r>
              <a:rPr lang="en-US" dirty="0" smtClean="0">
                <a:solidFill>
                  <a:schemeClr val="accent1">
                    <a:lumMod val="50000"/>
                  </a:schemeClr>
                </a:solidFill>
              </a:rPr>
              <a:t>Advanced Energy Design Guides</a:t>
            </a:r>
          </a:p>
          <a:p>
            <a:pPr marL="265176" indent="-265176" fontAlgn="auto">
              <a:spcAft>
                <a:spcPts val="0"/>
              </a:spcAft>
              <a:buFont typeface="Arial" pitchFamily="34" charset="0"/>
              <a:buChar char="•"/>
              <a:defRPr/>
            </a:pPr>
            <a:r>
              <a:rPr lang="en-US" dirty="0" smtClean="0">
                <a:solidFill>
                  <a:schemeClr val="accent1">
                    <a:lumMod val="50000"/>
                  </a:schemeClr>
                </a:solidFill>
              </a:rPr>
              <a:t>ASHRAE Guideline 1.1</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1066800" y="1371600"/>
            <a:ext cx="6400800" cy="4876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Standard 189.1</a:t>
            </a:r>
          </a:p>
        </p:txBody>
      </p:sp>
      <p:sp>
        <p:nvSpPr>
          <p:cNvPr id="8195" name="Content Placeholder 14"/>
          <p:cNvSpPr>
            <a:spLocks noGrp="1"/>
          </p:cNvSpPr>
          <p:nvPr>
            <p:ph idx="1"/>
          </p:nvPr>
        </p:nvSpPr>
        <p:spPr>
          <a:xfrm>
            <a:off x="503238" y="1831975"/>
            <a:ext cx="8183562" cy="3502025"/>
          </a:xfrm>
        </p:spPr>
        <p:txBody>
          <a:bodyPr>
            <a:normAutofit fontScale="77500" lnSpcReduction="20000"/>
          </a:bodyPr>
          <a:lstStyle/>
          <a:p>
            <a:pPr marL="265176" indent="-265176" fontAlgn="auto">
              <a:spcAft>
                <a:spcPts val="0"/>
              </a:spcAft>
              <a:buFont typeface="Wingdings 2"/>
              <a:buChar char=""/>
              <a:defRPr/>
            </a:pPr>
            <a:r>
              <a:rPr lang="en-US" dirty="0" smtClean="0"/>
              <a:t>Total building sustainability package for those who strive to design, build and operate green buildings</a:t>
            </a:r>
          </a:p>
          <a:p>
            <a:pPr marL="548640" lvl="1" indent="-201168" eaLnBrk="0" fontAlgn="auto" hangingPunct="0">
              <a:spcAft>
                <a:spcPts val="0"/>
              </a:spcAft>
              <a:buFont typeface="Verdana"/>
              <a:buChar char="◦"/>
              <a:defRPr/>
            </a:pPr>
            <a:r>
              <a:rPr lang="en-US" dirty="0" smtClean="0"/>
              <a:t>Site sustainability</a:t>
            </a:r>
          </a:p>
          <a:p>
            <a:pPr marL="548640" lvl="1" indent="-201168" eaLnBrk="0" fontAlgn="auto" hangingPunct="0">
              <a:spcAft>
                <a:spcPts val="0"/>
              </a:spcAft>
              <a:buFont typeface="Verdana"/>
              <a:buChar char="◦"/>
              <a:defRPr/>
            </a:pPr>
            <a:r>
              <a:rPr lang="en-US" dirty="0" smtClean="0"/>
              <a:t>Water use efficiency</a:t>
            </a:r>
          </a:p>
          <a:p>
            <a:pPr marL="548640" lvl="1" indent="-201168" eaLnBrk="0" fontAlgn="auto" hangingPunct="0">
              <a:spcAft>
                <a:spcPts val="0"/>
              </a:spcAft>
              <a:buFont typeface="Verdana"/>
              <a:buChar char="◦"/>
              <a:defRPr/>
            </a:pPr>
            <a:r>
              <a:rPr lang="en-US" dirty="0" smtClean="0"/>
              <a:t>Energy efficiency</a:t>
            </a:r>
          </a:p>
          <a:p>
            <a:pPr marL="548640" lvl="1" indent="-201168" eaLnBrk="0" fontAlgn="auto" hangingPunct="0">
              <a:spcAft>
                <a:spcPts val="0"/>
              </a:spcAft>
              <a:buFont typeface="Verdana"/>
              <a:buChar char="◦"/>
              <a:defRPr/>
            </a:pPr>
            <a:r>
              <a:rPr lang="en-US" dirty="0" smtClean="0"/>
              <a:t>Indoor environmental quality</a:t>
            </a:r>
          </a:p>
          <a:p>
            <a:pPr marL="548640" lvl="1" indent="-201168" eaLnBrk="0" fontAlgn="auto" hangingPunct="0">
              <a:spcAft>
                <a:spcPts val="0"/>
              </a:spcAft>
              <a:buFont typeface="Verdana"/>
              <a:buChar char="◦"/>
              <a:defRPr/>
            </a:pPr>
            <a:r>
              <a:rPr lang="en-US" dirty="0" smtClean="0"/>
              <a:t>Building impact on the atmosphere </a:t>
            </a:r>
          </a:p>
          <a:p>
            <a:pPr marL="265176" indent="-265176" fontAlgn="auto">
              <a:spcAft>
                <a:spcPts val="0"/>
              </a:spcAft>
              <a:buFont typeface="Wingdings 2"/>
              <a:buChar char=""/>
              <a:defRPr/>
            </a:pPr>
            <a:r>
              <a:rPr lang="en-US" dirty="0" smtClean="0"/>
              <a:t>Adopted by the U.S. Army as part of new sustainability policy </a:t>
            </a:r>
          </a:p>
          <a:p>
            <a:pPr marL="265176" indent="-265176" fontAlgn="auto">
              <a:spcAft>
                <a:spcPts val="0"/>
              </a:spcAft>
              <a:buFont typeface="Wingdings 2"/>
              <a:buChar char=""/>
              <a:defRPr/>
            </a:pPr>
            <a:r>
              <a:rPr lang="en-US" dirty="0" smtClean="0"/>
              <a:t>A j compliance option of the International Code Council’s International Green Construction Code </a:t>
            </a:r>
          </a:p>
        </p:txBody>
      </p:sp>
      <p:sp>
        <p:nvSpPr>
          <p:cNvPr id="7" name="Rounded Rectangle 6"/>
          <p:cNvSpPr/>
          <p:nvPr/>
        </p:nvSpPr>
        <p:spPr>
          <a:xfrm rot="20848772">
            <a:off x="6307138" y="4984750"/>
            <a:ext cx="1143000" cy="1371600"/>
          </a:xfrm>
          <a:prstGeom prst="roundRect">
            <a:avLst/>
          </a:prstGeom>
          <a:blipFill>
            <a:blip r:embed="rId3"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ed Rectangle 7"/>
          <p:cNvSpPr/>
          <p:nvPr/>
        </p:nvSpPr>
        <p:spPr>
          <a:xfrm rot="1068773">
            <a:off x="7818438" y="5345113"/>
            <a:ext cx="1143000" cy="1371600"/>
          </a:xfrm>
          <a:prstGeom prst="roundRect">
            <a:avLst/>
          </a:prstGeom>
          <a:blipFill>
            <a:blip r:embed="rId4"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Standard</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1831975"/>
            <a:ext cx="8183562" cy="3502025"/>
          </a:xfrm>
        </p:spPr>
        <p:txBody>
          <a:bodyPr>
            <a:normAutofit fontScale="92500" lnSpcReduction="10000"/>
          </a:bodyPr>
          <a:lstStyle/>
          <a:p>
            <a:pPr marL="265176" indent="-265176" fontAlgn="auto">
              <a:spcAft>
                <a:spcPts val="0"/>
              </a:spcAft>
              <a:buFont typeface="Wingdings 2"/>
              <a:buChar char=""/>
              <a:defRPr/>
            </a:pPr>
            <a:r>
              <a:rPr lang="en-US" dirty="0" smtClean="0"/>
              <a:t>Sets design requirements for the efficient use of energy in buildings</a:t>
            </a:r>
          </a:p>
          <a:p>
            <a:pPr marL="265176" indent="-265176" fontAlgn="auto">
              <a:spcAft>
                <a:spcPts val="0"/>
              </a:spcAft>
              <a:buFont typeface="Wingdings 2"/>
              <a:buChar char=""/>
              <a:defRPr/>
            </a:pPr>
            <a:r>
              <a:rPr lang="en-US" dirty="0" smtClean="0"/>
              <a:t>39 states have adopted some version of 90.1 as their energy code</a:t>
            </a:r>
          </a:p>
          <a:p>
            <a:pPr marL="265176" indent="-265176" fontAlgn="auto">
              <a:spcAft>
                <a:spcPts val="0"/>
              </a:spcAft>
              <a:buFont typeface="Wingdings 2"/>
              <a:buChar char=""/>
              <a:defRPr/>
            </a:pPr>
            <a:r>
              <a:rPr lang="en-US" dirty="0" smtClean="0"/>
              <a:t>2010 version referenced in the federal Energy Conservation and Production Act</a:t>
            </a:r>
          </a:p>
          <a:p>
            <a:pPr marL="265176" indent="-265176" fontAlgn="auto">
              <a:spcAft>
                <a:spcPts val="0"/>
              </a:spcAft>
              <a:buFont typeface="Wingdings 2"/>
              <a:buChar char=""/>
              <a:defRPr/>
            </a:pPr>
            <a:r>
              <a:rPr lang="en-US" dirty="0" smtClean="0"/>
              <a:t>Standard and user’s manual = indispensable tools for consulting offices, suppliers and facility managers</a:t>
            </a:r>
          </a:p>
          <a:p>
            <a:pPr marL="265176" indent="-265176" fontAlgn="auto">
              <a:spcAft>
                <a:spcPts val="0"/>
              </a:spcAft>
              <a:buFont typeface="Wingdings 2"/>
              <a:buChar char=""/>
              <a:defRPr/>
            </a:pPr>
            <a:endParaRPr lang="en-US" dirty="0" smtClean="0"/>
          </a:p>
        </p:txBody>
      </p:sp>
      <p:sp>
        <p:nvSpPr>
          <p:cNvPr id="4" name="Rounded Rectangle 3"/>
          <p:cNvSpPr/>
          <p:nvPr/>
        </p:nvSpPr>
        <p:spPr>
          <a:xfrm rot="741519">
            <a:off x="7215188" y="5229225"/>
            <a:ext cx="1316037" cy="1504950"/>
          </a:xfrm>
          <a:prstGeom prst="roundRect">
            <a:avLst/>
          </a:prstGeom>
          <a:blipFill>
            <a:blip r:embed="rId3" cstate="print"/>
            <a:stretch>
              <a:fillRect/>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Standard 55</a:t>
            </a:r>
          </a:p>
        </p:txBody>
      </p:sp>
      <p:sp>
        <p:nvSpPr>
          <p:cNvPr id="15363" name="Content Placeholder 14"/>
          <p:cNvSpPr>
            <a:spLocks noGrp="1"/>
          </p:cNvSpPr>
          <p:nvPr>
            <p:ph idx="1"/>
          </p:nvPr>
        </p:nvSpPr>
        <p:spPr>
          <a:xfrm>
            <a:off x="503238" y="1831975"/>
            <a:ext cx="8183562" cy="3502025"/>
          </a:xfrm>
        </p:spPr>
        <p:txBody>
          <a:bodyPr/>
          <a:lstStyle/>
          <a:p>
            <a:r>
              <a:rPr lang="en-US" smtClean="0"/>
              <a:t>Sets the standard for what are considered “comfortable” indoor conditions for 80% or more of a building’s occupants</a:t>
            </a:r>
          </a:p>
          <a:p>
            <a:pPr lvl="1"/>
            <a:r>
              <a:rPr lang="en-US" smtClean="0"/>
              <a:t>Settles the “too hot/too cold” debate at offices across the nation</a:t>
            </a:r>
          </a:p>
        </p:txBody>
      </p:sp>
      <p:pic>
        <p:nvPicPr>
          <p:cNvPr id="7" name="Content Placeholder 6" descr="Standard 55_2010_cover.tif"/>
          <p:cNvPicPr>
            <a:picLocks noChangeAspect="1"/>
          </p:cNvPicPr>
          <p:nvPr/>
        </p:nvPicPr>
        <p:blipFill>
          <a:blip r:embed="rId3" cstate="print"/>
          <a:srcRect/>
          <a:stretch>
            <a:fillRect/>
          </a:stretch>
        </p:blipFill>
        <p:spPr>
          <a:xfrm rot="841756">
            <a:off x="7245410" y="4228734"/>
            <a:ext cx="1118129" cy="1447800"/>
          </a:xfrm>
          <a:prstGeom prst="roundRect">
            <a:avLst>
              <a:gd name="adj" fmla="val 15657"/>
            </a:avLst>
          </a:prstGeom>
          <a:solidFill>
            <a:srgbClr val="FFFFFF"/>
          </a:solidFill>
          <a:ln w="28575" cap="sq">
            <a:solidFill>
              <a:schemeClr val="accent1">
                <a:lumMod val="75000"/>
              </a:schemeClr>
            </a:solidFill>
            <a:miter lim="800000"/>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503238" y="4983163"/>
            <a:ext cx="8183562" cy="1052512"/>
          </a:xfrm>
        </p:spPr>
        <p:txBody>
          <a:bodyPr/>
          <a:lstStyle/>
          <a:p>
            <a:pPr fontAlgn="auto">
              <a:spcAft>
                <a:spcPts val="0"/>
              </a:spcAft>
              <a:defRPr/>
            </a:pPr>
            <a:r>
              <a:rPr lang="en-US" dirty="0" smtClean="0">
                <a:solidFill>
                  <a:schemeClr val="accent1">
                    <a:tint val="88000"/>
                    <a:satMod val="150000"/>
                  </a:schemeClr>
                </a:solidFill>
              </a:rPr>
              <a:t>Standard 62.1</a:t>
            </a:r>
          </a:p>
        </p:txBody>
      </p:sp>
      <p:sp>
        <p:nvSpPr>
          <p:cNvPr id="9219" name="Content Placeholder 5"/>
          <p:cNvSpPr>
            <a:spLocks noGrp="1"/>
          </p:cNvSpPr>
          <p:nvPr>
            <p:ph idx="1"/>
          </p:nvPr>
        </p:nvSpPr>
        <p:spPr>
          <a:xfrm>
            <a:off x="503238" y="1524001"/>
            <a:ext cx="8183562" cy="3809999"/>
          </a:xfrm>
        </p:spPr>
        <p:txBody>
          <a:bodyPr>
            <a:normAutofit fontScale="92500"/>
          </a:bodyPr>
          <a:lstStyle/>
          <a:p>
            <a:pPr marL="265176" indent="-265176" fontAlgn="auto">
              <a:spcAft>
                <a:spcPts val="0"/>
              </a:spcAft>
              <a:buFont typeface="Wingdings 2"/>
              <a:buChar char=""/>
              <a:defRPr/>
            </a:pPr>
            <a:r>
              <a:rPr lang="en-US" dirty="0" smtClean="0"/>
              <a:t>Specifies minimum ventilation rates and other measures intended to provide indoor air quality that is acceptable to human occupants and minimizes adverse health effects</a:t>
            </a:r>
          </a:p>
          <a:p>
            <a:pPr marL="265176" indent="-265176" fontAlgn="auto">
              <a:spcAft>
                <a:spcPts val="0"/>
              </a:spcAft>
              <a:buFont typeface="Wingdings 2"/>
              <a:buChar char=""/>
              <a:defRPr/>
            </a:pPr>
            <a:r>
              <a:rPr lang="en-US" dirty="0" smtClean="0"/>
              <a:t>Applies to all indoor or enclosed spaces that people may occupy, except where other applicable standards and requirements dictate larger amounts of ventilation </a:t>
            </a:r>
          </a:p>
          <a:p>
            <a:pPr marL="265176" indent="-265176" fontAlgn="auto">
              <a:spcAft>
                <a:spcPts val="0"/>
              </a:spcAft>
              <a:buFont typeface="Wingdings 2"/>
              <a:buChar char=""/>
              <a:defRPr/>
            </a:pPr>
            <a:endParaRPr lang="en-US" dirty="0" smtClean="0"/>
          </a:p>
        </p:txBody>
      </p:sp>
      <p:pic>
        <p:nvPicPr>
          <p:cNvPr id="10244" name="Content Placeholder 6" descr="Standard 62-1-2010.tif"/>
          <p:cNvPicPr>
            <a:picLocks noGrp="1" noChangeAspect="1"/>
          </p:cNvPicPr>
          <p:nvPr>
            <p:ph sz="half" idx="4294967295"/>
          </p:nvPr>
        </p:nvPicPr>
        <p:blipFill>
          <a:blip r:embed="rId3" cstate="print"/>
          <a:srcRect/>
          <a:stretch>
            <a:fillRect/>
          </a:stretch>
        </p:blipFill>
        <p:spPr>
          <a:xfrm rot="737514">
            <a:off x="7380288" y="4903100"/>
            <a:ext cx="1118829" cy="1447800"/>
          </a:xfrm>
          <a:prstGeom prst="roundRect">
            <a:avLst>
              <a:gd name="adj" fmla="val 4167"/>
            </a:avLst>
          </a:prstGeom>
          <a:solidFill>
            <a:srgbClr val="FFFFFF"/>
          </a:solidFill>
          <a:ln w="28575" cap="sq">
            <a:solidFill>
              <a:schemeClr val="accent1">
                <a:lumMod val="75000"/>
              </a:schemeClr>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413</TotalTime>
  <Words>1914</Words>
  <Application>Microsoft Office PowerPoint</Application>
  <PresentationFormat>On-screen Show (4:3)</PresentationFormat>
  <Paragraphs>178</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Verdana</vt:lpstr>
      <vt:lpstr>Wingdings 2</vt:lpstr>
      <vt:lpstr>Aspect</vt:lpstr>
      <vt:lpstr> Marketing Member Benefits, Publications, Discounts</vt:lpstr>
      <vt:lpstr>Benefits</vt:lpstr>
      <vt:lpstr>ASHRAE’s Many Influences</vt:lpstr>
      <vt:lpstr>ASHRAE and LEED</vt:lpstr>
      <vt:lpstr>PowerPoint Presentation</vt:lpstr>
      <vt:lpstr>Standard 189.1</vt:lpstr>
      <vt:lpstr>Standard</vt:lpstr>
      <vt:lpstr>Standard 55</vt:lpstr>
      <vt:lpstr>Standard 62.1</vt:lpstr>
      <vt:lpstr>Standard 62.2</vt:lpstr>
      <vt:lpstr>Standard 170</vt:lpstr>
      <vt:lpstr>Advanced Energy Design Guides</vt:lpstr>
      <vt:lpstr>Secret of Successful Marketing</vt:lpstr>
      <vt:lpstr>Guidance from ASHRAE</vt:lpstr>
      <vt:lpstr>Discounts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Members</dc:title>
  <dc:creator>apruett</dc:creator>
  <cp:lastModifiedBy>Cannone, Anne</cp:lastModifiedBy>
  <cp:revision>47</cp:revision>
  <dcterms:created xsi:type="dcterms:W3CDTF">2012-06-06T18:40:52Z</dcterms:created>
  <dcterms:modified xsi:type="dcterms:W3CDTF">2013-09-10T14:16:25Z</dcterms:modified>
</cp:coreProperties>
</file>