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58" r:id="rId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  <a:srgbClr val="2E3640"/>
    <a:srgbClr val="E33830"/>
    <a:srgbClr val="EF792F"/>
    <a:srgbClr val="EF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79" autoAdjust="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8FD62EDC-B4D5-4BD1-8930-F193EC5FCD42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5DF11335-E09D-44BE-960C-73CDF0E511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6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558" cy="480762"/>
          </a:xfrm>
          <a:prstGeom prst="rect">
            <a:avLst/>
          </a:prstGeom>
        </p:spPr>
        <p:txBody>
          <a:bodyPr vert="horz" lIns="102514" tIns="51257" rIns="102514" bIns="5125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830" y="0"/>
            <a:ext cx="3169558" cy="480762"/>
          </a:xfrm>
          <a:prstGeom prst="rect">
            <a:avLst/>
          </a:prstGeom>
        </p:spPr>
        <p:txBody>
          <a:bodyPr vert="horz" lIns="102514" tIns="51257" rIns="102514" bIns="51257" rtlCol="0"/>
          <a:lstStyle>
            <a:lvl1pPr algn="r">
              <a:defRPr sz="1300"/>
            </a:lvl1pPr>
          </a:lstStyle>
          <a:p>
            <a:fld id="{E678D4C7-3E6F-4648-8FA0-B31FF6CC2FD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514" tIns="51257" rIns="102514" bIns="512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60" y="4560221"/>
            <a:ext cx="5852885" cy="4321592"/>
          </a:xfrm>
          <a:prstGeom prst="rect">
            <a:avLst/>
          </a:prstGeom>
        </p:spPr>
        <p:txBody>
          <a:bodyPr vert="horz" lIns="102514" tIns="51257" rIns="102514" bIns="512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84"/>
            <a:ext cx="3169558" cy="480762"/>
          </a:xfrm>
          <a:prstGeom prst="rect">
            <a:avLst/>
          </a:prstGeom>
        </p:spPr>
        <p:txBody>
          <a:bodyPr vert="horz" lIns="102514" tIns="51257" rIns="102514" bIns="5125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830" y="9118684"/>
            <a:ext cx="3169558" cy="480762"/>
          </a:xfrm>
          <a:prstGeom prst="rect">
            <a:avLst/>
          </a:prstGeom>
        </p:spPr>
        <p:txBody>
          <a:bodyPr vert="horz" lIns="102514" tIns="51257" rIns="102514" bIns="51257" rtlCol="0" anchor="b"/>
          <a:lstStyle>
            <a:lvl1pPr algn="r">
              <a:defRPr sz="1300"/>
            </a:lvl1pPr>
          </a:lstStyle>
          <a:p>
            <a:fld id="{21B46D98-BDA4-43FB-886D-A17607B35A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6D98-BDA4-43FB-886D-A17607B35A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1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6D98-BDA4-43FB-886D-A17607B35A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99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6D98-BDA4-43FB-886D-A17607B35AA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80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6D98-BDA4-43FB-886D-A17607B35A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42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6D98-BDA4-43FB-886D-A17607B35A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8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MD0280201-IMG0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0" t="16719" r="12833" b="1535"/>
          <a:stretch/>
        </p:blipFill>
        <p:spPr bwMode="auto">
          <a:xfrm>
            <a:off x="0" y="0"/>
            <a:ext cx="92941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5029200" y="2440253"/>
            <a:ext cx="389126" cy="37914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4"/>
          <p:cNvSpPr>
            <a:spLocks noChangeArrowheads="1"/>
          </p:cNvSpPr>
          <p:nvPr/>
        </p:nvSpPr>
        <p:spPr bwMode="auto">
          <a:xfrm>
            <a:off x="8595477" y="3688745"/>
            <a:ext cx="700925" cy="73085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auto">
          <a:xfrm>
            <a:off x="8170185" y="3482958"/>
            <a:ext cx="523822" cy="493888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33400" y="2133600"/>
            <a:ext cx="4267200" cy="1622785"/>
          </a:xfrm>
          <a:noFill/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33400" y="3962400"/>
            <a:ext cx="4267200" cy="457200"/>
          </a:xfr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of the presentation</a:t>
            </a:r>
          </a:p>
        </p:txBody>
      </p:sp>
      <p:pic>
        <p:nvPicPr>
          <p:cNvPr id="25" name="Picture 24" descr="logo for powerpointus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9822" y="5257800"/>
            <a:ext cx="1538653" cy="1066800"/>
          </a:xfrm>
          <a:prstGeom prst="rect">
            <a:avLst/>
          </a:prstGeom>
        </p:spPr>
      </p:pic>
      <p:sp>
        <p:nvSpPr>
          <p:cNvPr id="26" name="Rounded Rectangle 25"/>
          <p:cNvSpPr/>
          <p:nvPr userDrawn="1"/>
        </p:nvSpPr>
        <p:spPr>
          <a:xfrm>
            <a:off x="4953000" y="1981200"/>
            <a:ext cx="4038600" cy="2667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D0282301-IMG1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" t="14894" r="13201" b="12649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772399" cy="685800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3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Content Page with Text and Photo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006" y="2209800"/>
            <a:ext cx="3996193" cy="4278013"/>
          </a:xfrm>
          <a:prstGeom prst="roundRect">
            <a:avLst>
              <a:gd name="adj" fmla="val 11185"/>
            </a:avLst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6019800" y="2209800"/>
            <a:ext cx="2667000" cy="427801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914400" y="1676400"/>
            <a:ext cx="7772399" cy="457200"/>
          </a:xfrm>
          <a:prstGeom prst="round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content page with text and photo</a:t>
            </a:r>
          </a:p>
        </p:txBody>
      </p:sp>
      <p:pic>
        <p:nvPicPr>
          <p:cNvPr id="41" name="Picture 40" descr="logo for powerpointus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5843" y="5867400"/>
            <a:ext cx="989134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MD02804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t="9576" r="9707" b="37877"/>
          <a:stretch/>
        </p:blipFill>
        <p:spPr bwMode="auto">
          <a:xfrm flipH="1">
            <a:off x="-3" y="0"/>
            <a:ext cx="91440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007" y="2209800"/>
            <a:ext cx="6891793" cy="4267200"/>
          </a:xfrm>
          <a:prstGeom prst="roundRect">
            <a:avLst>
              <a:gd name="adj" fmla="val 10531"/>
            </a:avLst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772400" cy="685800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3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Content Page with Text and Table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914400" y="1676400"/>
            <a:ext cx="7772400" cy="457200"/>
          </a:xfrm>
          <a:prstGeom prst="round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content page with text and table</a:t>
            </a:r>
          </a:p>
        </p:txBody>
      </p:sp>
      <p:pic>
        <p:nvPicPr>
          <p:cNvPr id="23" name="Picture 22" descr="logo for powerpointus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5843" y="5867400"/>
            <a:ext cx="989134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 descr="MD0280401-IMG0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t="9576" r="9707" b="37877"/>
          <a:stretch/>
        </p:blipFill>
        <p:spPr bwMode="auto">
          <a:xfrm flipH="1">
            <a:off x="-3" y="0"/>
            <a:ext cx="91440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7772400" cy="762000"/>
          </a:xfrm>
          <a:prstGeom prst="round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Content Page with Text and Photo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006" y="1981200"/>
            <a:ext cx="6891793" cy="4495800"/>
          </a:xfrm>
          <a:prstGeom prst="roundRect">
            <a:avLst>
              <a:gd name="adj" fmla="val 9222"/>
            </a:avLst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0" name="Picture 39" descr="logo for powerpointuse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05843" y="5867400"/>
            <a:ext cx="989134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shraemptraining.wordpress.com/role-of-membership-promotio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ashraemptraining.wordpress.com/awards-recognitio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shraemptraining.wordpress.com/repor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training.weebly.com/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mailto:jmccray@ashrae.org" TargetMode="External"/><Relationship Id="rId4" Type="http://schemas.openxmlformats.org/officeDocument/2006/relationships/hyperlink" Target="mailto:dgurley@ashra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304800" y="2133600"/>
            <a:ext cx="4572000" cy="1622785"/>
          </a:xfrm>
        </p:spPr>
        <p:txBody>
          <a:bodyPr/>
          <a:lstStyle/>
          <a:p>
            <a:r>
              <a:rPr lang="en-US" sz="4600" dirty="0"/>
              <a:t>Membership Promotion (MP)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4570708" cy="457200"/>
          </a:xfrm>
        </p:spPr>
        <p:txBody>
          <a:bodyPr>
            <a:noAutofit/>
          </a:bodyPr>
          <a:lstStyle/>
          <a:p>
            <a:r>
              <a:rPr lang="en-US" sz="2800" b="1" dirty="0"/>
              <a:t>ROLE</a:t>
            </a:r>
            <a:r>
              <a:rPr lang="en-US" sz="2800" dirty="0"/>
              <a:t> of MP Chairs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40090" y="50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Publicize the aims, activities, achievements and scientific/educational purposes of Society to encourage membership growth</a:t>
            </a:r>
          </a:p>
          <a:p>
            <a:r>
              <a:rPr lang="en-US" dirty="0"/>
              <a:t>Monitors Society’s membership demographics and ensures individuals from multiple demographic backgrounds are equally attracted to ASHRAE</a:t>
            </a:r>
          </a:p>
          <a:p>
            <a:r>
              <a:rPr lang="en-US" dirty="0"/>
              <a:t>Provides training and support for chapter MP Chairs</a:t>
            </a:r>
          </a:p>
          <a:p>
            <a:r>
              <a:rPr lang="en-US" dirty="0"/>
              <a:t>Reports to Members Council on the needs of the entire membership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is the purpose of MP?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4800" y="35814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04800" y="46482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1000" y="3657600"/>
            <a:ext cx="1295400" cy="8382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81000" y="4724400"/>
            <a:ext cx="1295400" cy="838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Sell ASHRAE – know ASHRAE</a:t>
            </a:r>
          </a:p>
          <a:p>
            <a:pPr lvl="1"/>
            <a:r>
              <a:rPr lang="en-US" dirty="0"/>
              <a:t>Benefits and advantages</a:t>
            </a:r>
          </a:p>
          <a:p>
            <a:r>
              <a:rPr lang="en-US" dirty="0"/>
              <a:t>Connect and engage members</a:t>
            </a:r>
          </a:p>
          <a:p>
            <a:r>
              <a:rPr lang="en-US" dirty="0"/>
              <a:t>Diversify local chapter memberships </a:t>
            </a:r>
          </a:p>
          <a:p>
            <a:pPr lvl="1"/>
            <a:r>
              <a:rPr lang="en-US" dirty="0"/>
              <a:t>Recruiting under-represented industry areas/firms</a:t>
            </a:r>
          </a:p>
          <a:p>
            <a:r>
              <a:rPr lang="en-US" dirty="0"/>
              <a:t>Reward and recognize members</a:t>
            </a:r>
          </a:p>
          <a:p>
            <a:r>
              <a:rPr lang="en-US" dirty="0"/>
              <a:t>Offer mentoring opportunities when needed</a:t>
            </a:r>
          </a:p>
          <a:p>
            <a:r>
              <a:rPr lang="en-US" dirty="0"/>
              <a:t>Know </a:t>
            </a:r>
            <a:r>
              <a:rPr lang="en-US" dirty="0">
                <a:hlinkClick r:id="rId3"/>
              </a:rPr>
              <a:t>detailed </a:t>
            </a:r>
            <a:r>
              <a:rPr lang="en-US" dirty="0"/>
              <a:t>list of duties and </a:t>
            </a:r>
            <a:r>
              <a:rPr lang="en-US" dirty="0">
                <a:hlinkClick r:id="rId4"/>
              </a:rPr>
              <a:t>PAOE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Local MP Chairs 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are MP Chairs charged to do?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4800" y="35814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04800" y="46482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1000" y="3657600"/>
            <a:ext cx="1295400" cy="8382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81000" y="4724400"/>
            <a:ext cx="1295400" cy="8382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chapter succession of MP experts</a:t>
            </a:r>
          </a:p>
          <a:p>
            <a:r>
              <a:rPr lang="en-US" dirty="0"/>
              <a:t>Support Young Engineers in ASHRAE (YEA)</a:t>
            </a:r>
          </a:p>
          <a:p>
            <a:r>
              <a:rPr lang="en-US" dirty="0"/>
              <a:t>Collaborate with Student Activities (SA) and YEA on student retention and transfers</a:t>
            </a:r>
          </a:p>
          <a:p>
            <a:r>
              <a:rPr lang="en-US" dirty="0"/>
              <a:t>Plan membership nights early and get them on the chapter calendar </a:t>
            </a:r>
          </a:p>
          <a:p>
            <a:r>
              <a:rPr lang="en-US" dirty="0"/>
              <a:t>Know your chapter data/how to </a:t>
            </a:r>
            <a:r>
              <a:rPr lang="en-US" dirty="0">
                <a:hlinkClick r:id="rId3"/>
              </a:rPr>
              <a:t>run reports</a:t>
            </a:r>
            <a:endParaRPr lang="en-US" dirty="0"/>
          </a:p>
          <a:p>
            <a:r>
              <a:rPr lang="en-US" dirty="0"/>
              <a:t>Keep regular and open communication with your Regional Vice Chair (RVC)</a:t>
            </a: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Local MP Chairs 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are MP Chairs charged to do?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4800" y="35814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04800" y="46482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1000" y="3657600"/>
            <a:ext cx="1295400" cy="8382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81000" y="4724400"/>
            <a:ext cx="1295400" cy="8382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Attend centralized training </a:t>
            </a:r>
          </a:p>
          <a:p>
            <a:r>
              <a:rPr lang="en-US" dirty="0"/>
              <a:t>Create a committee – it can’t just be you!</a:t>
            </a:r>
          </a:p>
          <a:p>
            <a:r>
              <a:rPr lang="en-US" dirty="0"/>
              <a:t>Set goals with your RVC: growth and retention should be your focuses</a:t>
            </a:r>
          </a:p>
          <a:p>
            <a:r>
              <a:rPr lang="en-US" dirty="0"/>
              <a:t>Effectively manage delinquent members</a:t>
            </a:r>
          </a:p>
          <a:p>
            <a:r>
              <a:rPr lang="en-US" dirty="0"/>
              <a:t>Prepare early:	</a:t>
            </a:r>
          </a:p>
          <a:p>
            <a:pPr lvl="1"/>
            <a:r>
              <a:rPr lang="en-US" dirty="0"/>
              <a:t>Know your member data</a:t>
            </a:r>
          </a:p>
          <a:p>
            <a:pPr lvl="1"/>
            <a:r>
              <a:rPr lang="en-US" dirty="0"/>
              <a:t>Prepare your testimonial (why you joined)</a:t>
            </a:r>
          </a:p>
          <a:p>
            <a:pPr lvl="1"/>
            <a:r>
              <a:rPr lang="en-US" dirty="0"/>
              <a:t>Have materials available (applications, brochures)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 Chair Musts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Where does the MP Chair start and what is required?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4800" y="35814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04800" y="46482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1000" y="3657600"/>
            <a:ext cx="1295400" cy="838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81000" y="4724400"/>
            <a:ext cx="1295400" cy="8382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Distribute workload evenly and appropriately</a:t>
            </a:r>
          </a:p>
          <a:p>
            <a:r>
              <a:rPr lang="en-US" dirty="0"/>
              <a:t>Create a competition and challenge them </a:t>
            </a:r>
          </a:p>
          <a:p>
            <a:pPr lvl="1"/>
            <a:r>
              <a:rPr lang="en-US" dirty="0"/>
              <a:t>Reward and recognize them for their efforts</a:t>
            </a:r>
          </a:p>
          <a:p>
            <a:r>
              <a:rPr lang="en-US" dirty="0"/>
              <a:t>Be clear about responsibilities early: set goals</a:t>
            </a:r>
          </a:p>
          <a:p>
            <a:r>
              <a:rPr lang="en-US" dirty="0"/>
              <a:t>Be sure they have the training and materials they need to meet and exceed their goals</a:t>
            </a:r>
          </a:p>
          <a:p>
            <a:r>
              <a:rPr lang="en-US" dirty="0"/>
              <a:t>Offer leadership opportunities so they can improve their competencies</a:t>
            </a:r>
          </a:p>
          <a:p>
            <a:r>
              <a:rPr lang="en-US" dirty="0"/>
              <a:t>Create co-chairs for projects when needed:</a:t>
            </a:r>
          </a:p>
          <a:p>
            <a:pPr lvl="1"/>
            <a:r>
              <a:rPr lang="en-US" dirty="0"/>
              <a:t>Campaigns</a:t>
            </a:r>
          </a:p>
          <a:p>
            <a:pPr lvl="1"/>
            <a:r>
              <a:rPr lang="en-US" dirty="0"/>
              <a:t>Mentoring</a:t>
            </a:r>
          </a:p>
          <a:p>
            <a:pPr lvl="1"/>
            <a:r>
              <a:rPr lang="en-US" dirty="0"/>
              <a:t>Membership Nights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Your MP Committee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is the most effective way to manage your local efforts?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4800" y="35814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04800" y="46482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1000" y="3657600"/>
            <a:ext cx="1295400" cy="838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81000" y="4724400"/>
            <a:ext cx="1295400" cy="8382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Have a PR plan in place early to:</a:t>
            </a:r>
          </a:p>
          <a:p>
            <a:pPr lvl="1"/>
            <a:r>
              <a:rPr lang="en-US" dirty="0"/>
              <a:t>Increase public awareness locally</a:t>
            </a:r>
          </a:p>
          <a:p>
            <a:pPr lvl="1"/>
            <a:r>
              <a:rPr lang="en-US" dirty="0"/>
              <a:t>Establish ASHRAE as a key resource for industry technical information</a:t>
            </a:r>
          </a:p>
          <a:p>
            <a:r>
              <a:rPr lang="en-US" dirty="0"/>
              <a:t>Work with chapter leadership to appoint a PR committee or chair</a:t>
            </a:r>
          </a:p>
          <a:p>
            <a:r>
              <a:rPr lang="en-US" dirty="0"/>
              <a:t>Be sure you know your PR targets early and you start promoting in July</a:t>
            </a:r>
          </a:p>
          <a:p>
            <a:r>
              <a:rPr lang="en-US" dirty="0"/>
              <a:t>Use local media to promote events</a:t>
            </a:r>
          </a:p>
          <a:p>
            <a:r>
              <a:rPr lang="en-US" dirty="0"/>
              <a:t>Promote with allied organizations via:</a:t>
            </a:r>
          </a:p>
          <a:p>
            <a:pPr lvl="1"/>
            <a:r>
              <a:rPr lang="en-US" dirty="0"/>
              <a:t>Joint opportunities</a:t>
            </a:r>
          </a:p>
          <a:p>
            <a:pPr lvl="1"/>
            <a:r>
              <a:rPr lang="en-US" dirty="0"/>
              <a:t>Technical topics of interest to their groups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 Chair Musts for Promotion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must an MP Chair do to promote?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4800" y="35814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04800" y="46482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1000" y="3657600"/>
            <a:ext cx="1295400" cy="838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81000" y="4724400"/>
            <a:ext cx="1295400" cy="8382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391400" y="2209800"/>
            <a:ext cx="1447800" cy="12192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Discussion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828800" y="2286000"/>
            <a:ext cx="4114800" cy="4267200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sz="1600" b="1" dirty="0">
                <a:solidFill>
                  <a:schemeClr val="accent4"/>
                </a:solidFill>
              </a:rPr>
              <a:t>Roles/Responsibilities</a:t>
            </a:r>
          </a:p>
          <a:p>
            <a:pPr>
              <a:spcBef>
                <a:spcPts val="400"/>
              </a:spcBef>
              <a:defRPr/>
            </a:pPr>
            <a:r>
              <a:rPr lang="en-US" sz="1300" dirty="0"/>
              <a:t>All of the MP training materials can be found at: </a:t>
            </a:r>
            <a:r>
              <a:rPr lang="en-US" sz="1300" dirty="0">
                <a:hlinkClick r:id="rId3"/>
              </a:rPr>
              <a:t>www.mptraining.weebly.com</a:t>
            </a:r>
            <a:r>
              <a:rPr lang="en-US" sz="1300" dirty="0"/>
              <a:t>   </a:t>
            </a:r>
            <a:endParaRPr lang="en-US" sz="1300" dirty="0">
              <a:solidFill>
                <a:schemeClr val="tx2"/>
              </a:solidFill>
            </a:endParaRPr>
          </a:p>
          <a:p>
            <a:pPr>
              <a:spcBef>
                <a:spcPts val="400"/>
              </a:spcBef>
              <a:buNone/>
              <a:defRPr/>
            </a:pPr>
            <a:endParaRPr lang="en-US" sz="12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600" b="1" dirty="0">
                <a:solidFill>
                  <a:schemeClr val="accent4"/>
                </a:solidFill>
              </a:rPr>
              <a:t>Staff Support</a:t>
            </a:r>
          </a:p>
          <a:p>
            <a:pPr>
              <a:spcBef>
                <a:spcPts val="400"/>
              </a:spcBef>
              <a:buNone/>
              <a:defRPr/>
            </a:pPr>
            <a:r>
              <a:rPr lang="en-US" sz="1300" dirty="0">
                <a:solidFill>
                  <a:schemeClr val="tx2"/>
                </a:solidFill>
              </a:rPr>
              <a:t>You have two staff contacts at ASHRAE Headquarters in Atlanta, GA, USA. They are:</a:t>
            </a:r>
          </a:p>
          <a:p>
            <a:pPr>
              <a:spcBef>
                <a:spcPts val="400"/>
              </a:spcBef>
              <a:buNone/>
              <a:defRPr/>
            </a:pPr>
            <a:r>
              <a:rPr lang="en-US" sz="1300" b="1" dirty="0"/>
              <a:t>Daniel B. Gurley,</a:t>
            </a:r>
            <a:r>
              <a:rPr lang="en-US" sz="1300" dirty="0"/>
              <a:t> Manager of Membership</a:t>
            </a:r>
          </a:p>
          <a:p>
            <a:pPr>
              <a:spcBef>
                <a:spcPts val="400"/>
              </a:spcBef>
              <a:buNone/>
              <a:defRPr/>
            </a:pPr>
            <a:r>
              <a:rPr lang="en-US" sz="1300" dirty="0"/>
              <a:t>Email address: </a:t>
            </a:r>
            <a:r>
              <a:rPr lang="en-US" sz="1300" dirty="0">
                <a:hlinkClick r:id="rId4"/>
              </a:rPr>
              <a:t>dgurley@ashrae.org</a:t>
            </a:r>
            <a:r>
              <a:rPr lang="en-US" sz="1300" dirty="0"/>
              <a:t> </a:t>
            </a:r>
          </a:p>
          <a:p>
            <a:pPr>
              <a:spcBef>
                <a:spcPts val="400"/>
              </a:spcBef>
              <a:buNone/>
              <a:defRPr/>
            </a:pPr>
            <a:r>
              <a:rPr lang="en-US" sz="1300" dirty="0"/>
              <a:t>Phone: (678) 539-1127</a:t>
            </a:r>
          </a:p>
          <a:p>
            <a:pPr>
              <a:spcBef>
                <a:spcPts val="400"/>
              </a:spcBef>
              <a:buNone/>
              <a:defRPr/>
            </a:pPr>
            <a:r>
              <a:rPr lang="en-US" sz="1300" b="1" dirty="0"/>
              <a:t>Jeanette McCray</a:t>
            </a:r>
            <a:r>
              <a:rPr lang="en-US" sz="1300" dirty="0">
                <a:solidFill>
                  <a:schemeClr val="tx2"/>
                </a:solidFill>
              </a:rPr>
              <a:t>, Asst Manager of Membership</a:t>
            </a:r>
          </a:p>
          <a:p>
            <a:pPr>
              <a:spcBef>
                <a:spcPts val="400"/>
              </a:spcBef>
              <a:buNone/>
              <a:defRPr/>
            </a:pPr>
            <a:r>
              <a:rPr lang="en-US" sz="1300" dirty="0"/>
              <a:t>Email address: </a:t>
            </a:r>
            <a:r>
              <a:rPr lang="en-US" sz="1300" dirty="0">
                <a:hlinkClick r:id="rId5"/>
              </a:rPr>
              <a:t>jmccray@ashrae.org</a:t>
            </a:r>
            <a:r>
              <a:rPr lang="en-US" sz="1300" dirty="0"/>
              <a:t> </a:t>
            </a:r>
          </a:p>
          <a:p>
            <a:pPr>
              <a:spcBef>
                <a:spcPts val="400"/>
              </a:spcBef>
              <a:buNone/>
              <a:defRPr/>
            </a:pPr>
            <a:r>
              <a:rPr lang="en-US" sz="1300" dirty="0">
                <a:solidFill>
                  <a:schemeClr val="tx2"/>
                </a:solidFill>
              </a:rPr>
              <a:t>Phone: (678) 539-1178</a:t>
            </a:r>
          </a:p>
          <a:p>
            <a:pPr>
              <a:spcBef>
                <a:spcPts val="400"/>
              </a:spcBef>
              <a:buNone/>
              <a:defRPr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questions do you have?</a:t>
            </a: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7181056" y="2428875"/>
            <a:ext cx="300038" cy="28575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324600" y="3581400"/>
            <a:ext cx="2438400" cy="17526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6453188" y="5105400"/>
            <a:ext cx="457200" cy="381000"/>
          </a:xfrm>
          <a:prstGeom prst="roundRect">
            <a:avLst>
              <a:gd name="adj" fmla="val 16667"/>
            </a:avLst>
          </a:prstGeom>
          <a:solidFill>
            <a:schemeClr val="accent2">
              <a:lumMod val="9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391400" y="5486400"/>
            <a:ext cx="1600200" cy="11430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8811393" y="5323990"/>
            <a:ext cx="332607" cy="32482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ockLayouts Orthodontist MD028">
  <a:themeElements>
    <a:clrScheme name="Custom 1">
      <a:dk1>
        <a:sysClr val="windowText" lastClr="000000"/>
      </a:dk1>
      <a:lt1>
        <a:sysClr val="window" lastClr="FFFFFF"/>
      </a:lt1>
      <a:dk2>
        <a:srgbClr val="212120"/>
      </a:dk2>
      <a:lt2>
        <a:srgbClr val="EEECE1"/>
      </a:lt2>
      <a:accent1>
        <a:srgbClr val="86C9D7"/>
      </a:accent1>
      <a:accent2>
        <a:srgbClr val="B9DFF2"/>
      </a:accent2>
      <a:accent3>
        <a:srgbClr val="78BD8E"/>
      </a:accent3>
      <a:accent4>
        <a:srgbClr val="3F96A2"/>
      </a:accent4>
      <a:accent5>
        <a:srgbClr val="4BACC6"/>
      </a:accent5>
      <a:accent6>
        <a:srgbClr val="6BC1E5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501</Words>
  <Application>Microsoft Office PowerPoint</Application>
  <PresentationFormat>On-screen Show (4:3)</PresentationFormat>
  <Paragraphs>77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StockLayouts Orthodontist MD028</vt:lpstr>
      <vt:lpstr>Membership Promotion (MP)</vt:lpstr>
      <vt:lpstr>Purpose </vt:lpstr>
      <vt:lpstr>Role of Local MP Chairs </vt:lpstr>
      <vt:lpstr>Role of Local MP Chairs </vt:lpstr>
      <vt:lpstr>MP Chair Musts</vt:lpstr>
      <vt:lpstr>Supporting Your MP Committee</vt:lpstr>
      <vt:lpstr>MP Chair Musts for Promotion</vt:lpstr>
      <vt:lpstr>Group Discussion</vt:lpstr>
    </vt:vector>
  </TitlesOfParts>
  <Company>StockLayouts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McCray, Jeanette</cp:lastModifiedBy>
  <cp:revision>153</cp:revision>
  <dcterms:created xsi:type="dcterms:W3CDTF">2010-07-09T22:21:36Z</dcterms:created>
  <dcterms:modified xsi:type="dcterms:W3CDTF">2020-07-08T16:56:15Z</dcterms:modified>
</cp:coreProperties>
</file>